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14"/>
  </p:notesMasterIdLst>
  <p:sldIdLst>
    <p:sldId id="256" r:id="rId2"/>
    <p:sldId id="257" r:id="rId3"/>
    <p:sldId id="259" r:id="rId4"/>
    <p:sldId id="260" r:id="rId5"/>
    <p:sldId id="262" r:id="rId6"/>
    <p:sldId id="261" r:id="rId7"/>
    <p:sldId id="263" r:id="rId8"/>
    <p:sldId id="267" r:id="rId9"/>
    <p:sldId id="265" r:id="rId10"/>
    <p:sldId id="266" r:id="rId11"/>
    <p:sldId id="264"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523" autoAdjust="0"/>
  </p:normalViewPr>
  <p:slideViewPr>
    <p:cSldViewPr snapToGrid="0">
      <p:cViewPr varScale="1">
        <p:scale>
          <a:sx n="129" d="100"/>
          <a:sy n="129" d="100"/>
        </p:scale>
        <p:origin x="153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png>
</file>

<file path=ppt/media/image3.png>
</file>

<file path=ppt/media/image4.png>
</file>

<file path=ppt/media/image5.pn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D802BD-1CFC-40CC-9968-9685C16EE25A}" type="datetimeFigureOut">
              <a:rPr lang="en-US" smtClean="0"/>
              <a:t>4/14/2024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0B1E92-A9ED-4CFF-BCA8-B91562905D18}" type="slidenum">
              <a:rPr lang="en-US" smtClean="0"/>
              <a:t>‹#›</a:t>
            </a:fld>
            <a:endParaRPr lang="en-US"/>
          </a:p>
        </p:txBody>
      </p:sp>
    </p:spTree>
    <p:extLst>
      <p:ext uri="{BB962C8B-B14F-4D97-AF65-F5344CB8AC3E}">
        <p14:creationId xmlns:p14="http://schemas.microsoft.com/office/powerpoint/2010/main" val="11360740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1F1F1F"/>
                </a:solidFill>
                <a:effectLst/>
                <a:highlight>
                  <a:srgbClr val="FFFFFF"/>
                </a:highlight>
                <a:latin typeface="Google Sans"/>
              </a:rPr>
              <a:t>Standard text classification trains a model to categorize text data based on labels (e.g., spam/not spam).</a:t>
            </a:r>
          </a:p>
          <a:p>
            <a:pPr algn="l">
              <a:buFont typeface="Arial" panose="020B0604020202020204" pitchFamily="34" charset="0"/>
              <a:buChar char="•"/>
            </a:pPr>
            <a:r>
              <a:rPr lang="en-US" b="0" i="0" dirty="0">
                <a:solidFill>
                  <a:srgbClr val="1F1F1F"/>
                </a:solidFill>
                <a:effectLst/>
                <a:highlight>
                  <a:srgbClr val="FFFFFF"/>
                </a:highlight>
                <a:latin typeface="Google Sans"/>
              </a:rPr>
              <a:t>AT introduces a new element: adversarial examples. These are modified versions of the original text data that are specifically crafted to fool the model.</a:t>
            </a:r>
          </a:p>
          <a:p>
            <a:pPr algn="l">
              <a:buFont typeface="Arial" panose="020B0604020202020204" pitchFamily="34" charset="0"/>
              <a:buChar char="•"/>
            </a:pPr>
            <a:r>
              <a:rPr lang="en-US" b="0" i="0" dirty="0">
                <a:solidFill>
                  <a:srgbClr val="1F1F1F"/>
                </a:solidFill>
                <a:effectLst/>
                <a:highlight>
                  <a:srgbClr val="FFFFFF"/>
                </a:highlight>
                <a:latin typeface="Google Sans"/>
              </a:rPr>
              <a:t>The model is then trained on both the original and adversarial examples. This process strengthens the model's ability to identify the true meaning of the text and make accurate classifications, even in the presence of slight variations or manipulations.</a:t>
            </a:r>
          </a:p>
          <a:p>
            <a:endParaRPr lang="en-US" dirty="0"/>
          </a:p>
          <a:p>
            <a:r>
              <a:rPr lang="en-US" b="0" i="0" dirty="0">
                <a:solidFill>
                  <a:srgbClr val="1F1F1F"/>
                </a:solidFill>
                <a:effectLst/>
                <a:highlight>
                  <a:srgbClr val="FFFFFF"/>
                </a:highlight>
                <a:latin typeface="Google Sans"/>
              </a:rPr>
              <a:t>The model would be trained to correctly classify both the original positive review and the </a:t>
            </a:r>
            <a:r>
              <a:rPr lang="en-US" b="0" i="0" dirty="0" err="1">
                <a:solidFill>
                  <a:srgbClr val="1F1F1F"/>
                </a:solidFill>
                <a:effectLst/>
                <a:highlight>
                  <a:srgbClr val="FFFFFF"/>
                </a:highlight>
                <a:latin typeface="Google Sans"/>
              </a:rPr>
              <a:t>adversarially</a:t>
            </a:r>
            <a:r>
              <a:rPr lang="en-US" b="0" i="0" dirty="0">
                <a:solidFill>
                  <a:srgbClr val="1F1F1F"/>
                </a:solidFill>
                <a:effectLst/>
                <a:highlight>
                  <a:srgbClr val="FFFFFF"/>
                </a:highlight>
                <a:latin typeface="Google Sans"/>
              </a:rPr>
              <a:t> crafted version that maintains some positivity but introduces a hint of negativity. This forces the model to learn the nuances of sentiment and not rely solely on keywords like "fantastic" or "terrible.“</a:t>
            </a:r>
          </a:p>
          <a:p>
            <a:endParaRPr lang="en-US" b="0" i="0" dirty="0">
              <a:solidFill>
                <a:srgbClr val="1F1F1F"/>
              </a:solidFill>
              <a:effectLst/>
              <a:highlight>
                <a:srgbClr val="FFFFFF"/>
              </a:highlight>
              <a:latin typeface="Google San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F1F1F"/>
                </a:solidFill>
                <a:effectLst/>
                <a:highlight>
                  <a:srgbClr val="FFFFFF"/>
                </a:highlight>
                <a:latin typeface="Google Sans"/>
              </a:rPr>
              <a:t>VAT - </a:t>
            </a:r>
            <a:r>
              <a:rPr lang="en-US" dirty="0">
                <a:solidFill>
                  <a:srgbClr val="0D0D0D"/>
                </a:solidFill>
                <a:highlight>
                  <a:srgbClr val="FFFFFF"/>
                </a:highlight>
                <a:latin typeface="Söhne"/>
              </a:rPr>
              <a:t>Model</a:t>
            </a:r>
            <a:r>
              <a:rPr lang="en-US" b="0" i="0" dirty="0">
                <a:solidFill>
                  <a:srgbClr val="0D0D0D"/>
                </a:solidFill>
                <a:effectLst/>
                <a:highlight>
                  <a:srgbClr val="FFFFFF"/>
                </a:highlight>
                <a:latin typeface="Söhne"/>
              </a:rPr>
              <a:t> produces similar outputs for both the original input and its adversarial counterpart.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F1F1F"/>
                </a:solidFill>
                <a:effectLst/>
                <a:highlight>
                  <a:srgbClr val="FFFFFF"/>
                </a:highlight>
                <a:latin typeface="Google Sans"/>
              </a:rPr>
              <a:t>model is trained to ensure it </a:t>
            </a:r>
            <a:r>
              <a:rPr lang="en-US" b="0" i="0" dirty="0" err="1">
                <a:solidFill>
                  <a:srgbClr val="1F1F1F"/>
                </a:solidFill>
                <a:effectLst/>
                <a:highlight>
                  <a:srgbClr val="FFFFFF"/>
                </a:highlight>
                <a:latin typeface="Google Sans"/>
              </a:rPr>
              <a:t>correctlyclassify</a:t>
            </a:r>
            <a:r>
              <a:rPr lang="en-US" b="0" i="0" dirty="0">
                <a:solidFill>
                  <a:srgbClr val="1F1F1F"/>
                </a:solidFill>
                <a:effectLst/>
                <a:highlight>
                  <a:srgbClr val="FFFFFF"/>
                </a:highlight>
                <a:latin typeface="Google Sans"/>
              </a:rPr>
              <a:t> the original email (legitimate) as "not spam" even with these virtual modifications.</a:t>
            </a:r>
          </a:p>
          <a:p>
            <a:endParaRPr lang="en-US" dirty="0"/>
          </a:p>
        </p:txBody>
      </p:sp>
      <p:sp>
        <p:nvSpPr>
          <p:cNvPr id="4" name="Slide Number Placeholder 3"/>
          <p:cNvSpPr>
            <a:spLocks noGrp="1"/>
          </p:cNvSpPr>
          <p:nvPr>
            <p:ph type="sldNum" sz="quarter" idx="5"/>
          </p:nvPr>
        </p:nvSpPr>
        <p:spPr/>
        <p:txBody>
          <a:bodyPr/>
          <a:lstStyle/>
          <a:p>
            <a:fld id="{4A0B1E92-A9ED-4CFF-BCA8-B91562905D18}" type="slidenum">
              <a:rPr lang="en-US" smtClean="0"/>
              <a:t>2</a:t>
            </a:fld>
            <a:endParaRPr lang="en-US"/>
          </a:p>
        </p:txBody>
      </p:sp>
    </p:spTree>
    <p:extLst>
      <p:ext uri="{BB962C8B-B14F-4D97-AF65-F5344CB8AC3E}">
        <p14:creationId xmlns:p14="http://schemas.microsoft.com/office/powerpoint/2010/main" val="1392208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F1F1F"/>
                </a:solidFill>
                <a:effectLst/>
                <a:highlight>
                  <a:srgbClr val="FFFFFF"/>
                </a:highlight>
                <a:latin typeface="Google Sans"/>
              </a:rPr>
              <a:t>These embeddings represent the meaning of words in a numerical space. By slightly adjusting these embeddings, researchers can create adversarial examples that are semantically similar to the original text but classified differently by the model.</a:t>
            </a:r>
          </a:p>
          <a:p>
            <a:endParaRPr lang="en-US" b="0" i="0" dirty="0">
              <a:solidFill>
                <a:srgbClr val="1F1F1F"/>
              </a:solidFill>
              <a:effectLst/>
              <a:highlight>
                <a:srgbClr val="FFFFFF"/>
              </a:highlight>
              <a:latin typeface="Google Sans"/>
            </a:endParaRPr>
          </a:p>
          <a:p>
            <a:pPr algn="l"/>
            <a:r>
              <a:rPr lang="en-US" b="1" i="0" dirty="0">
                <a:solidFill>
                  <a:srgbClr val="1F1F1F"/>
                </a:solidFill>
                <a:effectLst/>
                <a:highlight>
                  <a:srgbClr val="FFFFFF"/>
                </a:highlight>
                <a:latin typeface="Google Sans"/>
              </a:rPr>
              <a:t>Research Problem:</a:t>
            </a:r>
            <a:endParaRPr lang="en-US" b="0" i="0" dirty="0">
              <a:solidFill>
                <a:srgbClr val="1F1F1F"/>
              </a:solidFill>
              <a:effectLst/>
              <a:highlight>
                <a:srgbClr val="FFFFFF"/>
              </a:highlight>
              <a:latin typeface="Google Sans"/>
            </a:endParaRPr>
          </a:p>
          <a:p>
            <a:pPr algn="l">
              <a:buFont typeface="Arial" panose="020B0604020202020204" pitchFamily="34" charset="0"/>
              <a:buChar char="•"/>
            </a:pPr>
            <a:r>
              <a:rPr lang="en-US" b="0" i="0" dirty="0">
                <a:solidFill>
                  <a:srgbClr val="1F1F1F"/>
                </a:solidFill>
                <a:effectLst/>
                <a:highlight>
                  <a:srgbClr val="FFFFFF"/>
                </a:highlight>
                <a:latin typeface="Google Sans"/>
              </a:rPr>
              <a:t>The standard approach to training text classification models involves providing labeled examples (text data with predefined categories). The model learns to classify new data based on these examples.</a:t>
            </a:r>
          </a:p>
          <a:p>
            <a:pPr algn="l">
              <a:buFont typeface="Arial" panose="020B0604020202020204" pitchFamily="34" charset="0"/>
              <a:buChar char="•"/>
            </a:pPr>
            <a:r>
              <a:rPr lang="en-US" b="0" i="0" dirty="0">
                <a:solidFill>
                  <a:srgbClr val="1F1F1F"/>
                </a:solidFill>
                <a:effectLst/>
                <a:highlight>
                  <a:srgbClr val="FFFFFF"/>
                </a:highlight>
                <a:latin typeface="Google Sans"/>
              </a:rPr>
              <a:t>However, this approach might not be robust to variations in how text is phrased, especially for tasks like sentiment analysis where slight nuances can change the sentiment.</a:t>
            </a:r>
          </a:p>
          <a:p>
            <a:pPr algn="l"/>
            <a:r>
              <a:rPr lang="en-US" b="1" i="0" dirty="0">
                <a:solidFill>
                  <a:srgbClr val="1F1F1F"/>
                </a:solidFill>
                <a:effectLst/>
                <a:highlight>
                  <a:srgbClr val="FFFFFF"/>
                </a:highlight>
                <a:latin typeface="Google Sans"/>
              </a:rPr>
              <a:t>Objective of the Paper:</a:t>
            </a:r>
            <a:endParaRPr lang="en-US" b="0" i="0" dirty="0">
              <a:solidFill>
                <a:srgbClr val="1F1F1F"/>
              </a:solidFill>
              <a:effectLst/>
              <a:highlight>
                <a:srgbClr val="FFFFFF"/>
              </a:highlight>
              <a:latin typeface="Google Sans"/>
            </a:endParaRPr>
          </a:p>
          <a:p>
            <a:pPr algn="l">
              <a:buFont typeface="Arial" panose="020B0604020202020204" pitchFamily="34" charset="0"/>
              <a:buChar char="•"/>
            </a:pPr>
            <a:r>
              <a:rPr lang="en-US" b="0" i="0" dirty="0">
                <a:solidFill>
                  <a:srgbClr val="1F1F1F"/>
                </a:solidFill>
                <a:effectLst/>
                <a:highlight>
                  <a:srgbClr val="FFFFFF"/>
                </a:highlight>
                <a:latin typeface="Google Sans"/>
              </a:rPr>
              <a:t>The paper proposes using adversarial training (AT) to improve the performance of text classification models in the text domain.</a:t>
            </a:r>
          </a:p>
          <a:p>
            <a:endParaRPr lang="en-US" dirty="0"/>
          </a:p>
        </p:txBody>
      </p:sp>
      <p:sp>
        <p:nvSpPr>
          <p:cNvPr id="4" name="Slide Number Placeholder 3"/>
          <p:cNvSpPr>
            <a:spLocks noGrp="1"/>
          </p:cNvSpPr>
          <p:nvPr>
            <p:ph type="sldNum" sz="quarter" idx="5"/>
          </p:nvPr>
        </p:nvSpPr>
        <p:spPr/>
        <p:txBody>
          <a:bodyPr/>
          <a:lstStyle/>
          <a:p>
            <a:fld id="{4A0B1E92-A9ED-4CFF-BCA8-B91562905D18}" type="slidenum">
              <a:rPr lang="en-US" smtClean="0"/>
              <a:t>3</a:t>
            </a:fld>
            <a:endParaRPr lang="en-US"/>
          </a:p>
        </p:txBody>
      </p:sp>
    </p:spTree>
    <p:extLst>
      <p:ext uri="{BB962C8B-B14F-4D97-AF65-F5344CB8AC3E}">
        <p14:creationId xmlns:p14="http://schemas.microsoft.com/office/powerpoint/2010/main" val="5342331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F1F1F"/>
                </a:solidFill>
                <a:effectLst/>
                <a:highlight>
                  <a:srgbClr val="FFFFFF"/>
                </a:highlight>
                <a:latin typeface="Google Sans"/>
              </a:rPr>
              <a:t>Embedding- Each word is mapped to a vector containing numbers that reflect the word's meaning and its relationship to other words. This allows the model to process words more efficiently within mathematical computations.</a:t>
            </a:r>
          </a:p>
          <a:p>
            <a:r>
              <a:rPr lang="en-US" b="0" i="0" dirty="0">
                <a:solidFill>
                  <a:srgbClr val="1F1F1F"/>
                </a:solidFill>
                <a:effectLst/>
                <a:highlight>
                  <a:srgbClr val="FFFFFF"/>
                </a:highlight>
                <a:latin typeface="Google Sans"/>
              </a:rPr>
              <a:t>LSTMs incorporate mechanisms that allow them to remember information for longer periods and learn from elements far apart within the sequence.</a:t>
            </a:r>
          </a:p>
          <a:p>
            <a:r>
              <a:rPr lang="en-US" b="0" i="0" dirty="0" err="1">
                <a:solidFill>
                  <a:srgbClr val="1F1F1F"/>
                </a:solidFill>
                <a:effectLst/>
                <a:highlight>
                  <a:srgbClr val="FFFFFF"/>
                </a:highlight>
                <a:latin typeface="Google Sans"/>
              </a:rPr>
              <a:t>Softmax</a:t>
            </a:r>
            <a:r>
              <a:rPr lang="en-US" b="0" i="0" dirty="0">
                <a:solidFill>
                  <a:srgbClr val="1F1F1F"/>
                </a:solidFill>
                <a:effectLst/>
                <a:highlight>
                  <a:srgbClr val="FFFFFF"/>
                </a:highlight>
                <a:latin typeface="Google Sans"/>
              </a:rPr>
              <a:t> layer - This final layer takes the processed sequence from the LSTM and generates a probability distribution across various classes. In text classification, these classes might represent sentiment categories (positive, negative, neutral) or topic labels (sports, finance, entertainment). The class with the highest probability is assigned to the sequence as its classification.</a:t>
            </a:r>
            <a:endParaRPr lang="en-US" dirty="0"/>
          </a:p>
        </p:txBody>
      </p:sp>
      <p:sp>
        <p:nvSpPr>
          <p:cNvPr id="4" name="Slide Number Placeholder 3"/>
          <p:cNvSpPr>
            <a:spLocks noGrp="1"/>
          </p:cNvSpPr>
          <p:nvPr>
            <p:ph type="sldNum" sz="quarter" idx="5"/>
          </p:nvPr>
        </p:nvSpPr>
        <p:spPr/>
        <p:txBody>
          <a:bodyPr/>
          <a:lstStyle/>
          <a:p>
            <a:fld id="{4A0B1E92-A9ED-4CFF-BCA8-B91562905D18}" type="slidenum">
              <a:rPr lang="en-US" smtClean="0"/>
              <a:t>5</a:t>
            </a:fld>
            <a:endParaRPr lang="en-US"/>
          </a:p>
        </p:txBody>
      </p:sp>
    </p:spTree>
    <p:extLst>
      <p:ext uri="{BB962C8B-B14F-4D97-AF65-F5344CB8AC3E}">
        <p14:creationId xmlns:p14="http://schemas.microsoft.com/office/powerpoint/2010/main" val="698811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by 87000 dimension is getting reduced to  1 by 256 </a:t>
            </a:r>
            <a:r>
              <a:rPr lang="en-US" dirty="0" err="1"/>
              <a:t>dimernsions</a:t>
            </a:r>
            <a:r>
              <a:rPr lang="en-US" dirty="0"/>
              <a:t> as part of embedding matrix where 1 is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Motive : compute engine in training phase so optimum resource are used 1,00,00 steps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Main training – adversarial training happening and </a:t>
            </a:r>
            <a:r>
              <a:rPr lang="en-US" dirty="0" err="1"/>
              <a:t>pertubations</a:t>
            </a:r>
            <a:r>
              <a:rPr lang="en-US" dirty="0"/>
              <a:t> are being done here at embedding layer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IMDB 15,000 steps</a:t>
            </a:r>
          </a:p>
          <a:p>
            <a:endParaRPr lang="en-US" dirty="0"/>
          </a:p>
          <a:p>
            <a:pPr algn="l">
              <a:buFont typeface="Arial" panose="020B0604020202020204" pitchFamily="34" charset="0"/>
              <a:buChar char="•"/>
            </a:pPr>
            <a:r>
              <a:rPr lang="en-US" dirty="0"/>
              <a:t>Pretraining – </a:t>
            </a:r>
          </a:p>
          <a:p>
            <a:pPr algn="l">
              <a:buFont typeface="Arial" panose="020B0604020202020204" pitchFamily="34" charset="0"/>
              <a:buChar char="•"/>
            </a:pPr>
            <a:r>
              <a:rPr lang="en-US" b="0" i="0" dirty="0">
                <a:solidFill>
                  <a:srgbClr val="1F1F1F"/>
                </a:solidFill>
                <a:effectLst/>
                <a:highlight>
                  <a:srgbClr val="FFFFFF"/>
                </a:highlight>
                <a:latin typeface="Google Sans"/>
              </a:rPr>
              <a:t>The RNN model learns to recognize patterns and relationships between words based on their statistical co-occurrence.</a:t>
            </a:r>
          </a:p>
          <a:p>
            <a:pPr algn="l">
              <a:buFont typeface="Arial" panose="020B0604020202020204" pitchFamily="34" charset="0"/>
              <a:buChar char="•"/>
            </a:pPr>
            <a:r>
              <a:rPr lang="en-US" b="0" i="0" dirty="0">
                <a:solidFill>
                  <a:srgbClr val="1F1F1F"/>
                </a:solidFill>
                <a:effectLst/>
                <a:highlight>
                  <a:srgbClr val="FFFFFF"/>
                </a:highlight>
                <a:latin typeface="Google Sans"/>
              </a:rPr>
              <a:t>Focuses on understanding word embeddings, which are numerical representations of words that capture semantic meaning and relationships.</a:t>
            </a:r>
          </a:p>
          <a:p>
            <a:endParaRPr lang="en-US" dirty="0"/>
          </a:p>
          <a:p>
            <a:r>
              <a:rPr lang="en-US" dirty="0"/>
              <a:t>Main model training –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F1F1F"/>
                </a:solidFill>
                <a:effectLst/>
                <a:highlight>
                  <a:srgbClr val="FFFFFF"/>
                </a:highlight>
                <a:latin typeface="Google Sans"/>
              </a:rPr>
              <a:t>During training, the model refines the word embeddings and learns to associate specific patterns in the text data with the corresponding class labels (e.g., positive sentiment words or sports-related terms).</a:t>
            </a:r>
          </a:p>
          <a:p>
            <a:endParaRPr lang="en-US" dirty="0"/>
          </a:p>
        </p:txBody>
      </p:sp>
      <p:sp>
        <p:nvSpPr>
          <p:cNvPr id="4" name="Slide Number Placeholder 3"/>
          <p:cNvSpPr>
            <a:spLocks noGrp="1"/>
          </p:cNvSpPr>
          <p:nvPr>
            <p:ph type="sldNum" sz="quarter" idx="5"/>
          </p:nvPr>
        </p:nvSpPr>
        <p:spPr/>
        <p:txBody>
          <a:bodyPr/>
          <a:lstStyle/>
          <a:p>
            <a:fld id="{4A0B1E92-A9ED-4CFF-BCA8-B91562905D18}" type="slidenum">
              <a:rPr lang="en-US" smtClean="0"/>
              <a:t>6</a:t>
            </a:fld>
            <a:endParaRPr lang="en-US"/>
          </a:p>
        </p:txBody>
      </p:sp>
    </p:spTree>
    <p:extLst>
      <p:ext uri="{BB962C8B-B14F-4D97-AF65-F5344CB8AC3E}">
        <p14:creationId xmlns:p14="http://schemas.microsoft.com/office/powerpoint/2010/main" val="3868819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Baseline- using dataset containing words in discrete manner</a:t>
            </a:r>
          </a:p>
        </p:txBody>
      </p:sp>
      <p:sp>
        <p:nvSpPr>
          <p:cNvPr id="4" name="Slide Number Placeholder 3"/>
          <p:cNvSpPr>
            <a:spLocks noGrp="1"/>
          </p:cNvSpPr>
          <p:nvPr>
            <p:ph type="sldNum" sz="quarter" idx="5"/>
          </p:nvPr>
        </p:nvSpPr>
        <p:spPr/>
        <p:txBody>
          <a:bodyPr/>
          <a:lstStyle/>
          <a:p>
            <a:fld id="{4A0B1E92-A9ED-4CFF-BCA8-B91562905D18}" type="slidenum">
              <a:rPr lang="en-US" smtClean="0"/>
              <a:t>7</a:t>
            </a:fld>
            <a:endParaRPr lang="en-US"/>
          </a:p>
        </p:txBody>
      </p:sp>
    </p:spTree>
    <p:extLst>
      <p:ext uri="{BB962C8B-B14F-4D97-AF65-F5344CB8AC3E}">
        <p14:creationId xmlns:p14="http://schemas.microsoft.com/office/powerpoint/2010/main" val="30704568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Baseline- using dataset containing words in discrete manner</a:t>
            </a:r>
          </a:p>
        </p:txBody>
      </p:sp>
      <p:sp>
        <p:nvSpPr>
          <p:cNvPr id="4" name="Slide Number Placeholder 3"/>
          <p:cNvSpPr>
            <a:spLocks noGrp="1"/>
          </p:cNvSpPr>
          <p:nvPr>
            <p:ph type="sldNum" sz="quarter" idx="5"/>
          </p:nvPr>
        </p:nvSpPr>
        <p:spPr/>
        <p:txBody>
          <a:bodyPr/>
          <a:lstStyle/>
          <a:p>
            <a:fld id="{4A0B1E92-A9ED-4CFF-BCA8-B91562905D18}" type="slidenum">
              <a:rPr lang="en-US" smtClean="0"/>
              <a:t>8</a:t>
            </a:fld>
            <a:endParaRPr lang="en-US"/>
          </a:p>
        </p:txBody>
      </p:sp>
    </p:spTree>
    <p:extLst>
      <p:ext uri="{BB962C8B-B14F-4D97-AF65-F5344CB8AC3E}">
        <p14:creationId xmlns:p14="http://schemas.microsoft.com/office/powerpoint/2010/main" val="564139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C7A07-96C3-42AF-943D-953C86C3DAAD}"/>
              </a:ext>
            </a:extLst>
          </p:cNvPr>
          <p:cNvSpPr>
            <a:spLocks noGrp="1"/>
          </p:cNvSpPr>
          <p:nvPr>
            <p:ph type="ctrTitle"/>
          </p:nvPr>
        </p:nvSpPr>
        <p:spPr>
          <a:xfrm>
            <a:off x="1490472" y="1463557"/>
            <a:ext cx="9144000" cy="2387600"/>
          </a:xfrm>
        </p:spPr>
        <p:txBody>
          <a:bodyPr anchor="b">
            <a:normAutofit/>
          </a:bodyPr>
          <a:lstStyle>
            <a:lvl1pPr algn="ctr">
              <a:lnSpc>
                <a:spcPct val="90000"/>
              </a:lnSpc>
              <a:defRPr sz="52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CEE38DF-F503-4E79-B1B0-16489708A1B5}"/>
              </a:ext>
            </a:extLst>
          </p:cNvPr>
          <p:cNvSpPr>
            <a:spLocks noGrp="1"/>
          </p:cNvSpPr>
          <p:nvPr>
            <p:ph type="subTitle" idx="1"/>
          </p:nvPr>
        </p:nvSpPr>
        <p:spPr>
          <a:xfrm>
            <a:off x="1490472" y="3943232"/>
            <a:ext cx="9144000" cy="1655762"/>
          </a:xfrm>
        </p:spPr>
        <p:txBody>
          <a:bodyPr>
            <a:normAutofit/>
          </a:bodyPr>
          <a:lstStyle>
            <a:lvl1pPr marL="0" indent="0" algn="ctr">
              <a:lnSpc>
                <a:spcPct val="110000"/>
              </a:lnSpc>
              <a:buNone/>
              <a:defRPr sz="2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4" name="Date Placeholder 13">
            <a:extLst>
              <a:ext uri="{FF2B5EF4-FFF2-40B4-BE49-F238E27FC236}">
                <a16:creationId xmlns:a16="http://schemas.microsoft.com/office/drawing/2014/main" id="{46538D75-00C2-DE73-4C65-FE94AC658370}"/>
              </a:ext>
            </a:extLst>
          </p:cNvPr>
          <p:cNvSpPr>
            <a:spLocks noGrp="1"/>
          </p:cNvSpPr>
          <p:nvPr>
            <p:ph type="dt" sz="half" idx="10"/>
          </p:nvPr>
        </p:nvSpPr>
        <p:spPr/>
        <p:txBody>
          <a:bodyPr/>
          <a:lstStyle/>
          <a:p>
            <a:fld id="{04767849-23EE-4149-99E4-87BDABD5EA73}" type="datetime1">
              <a:rPr lang="en-US" smtClean="0"/>
              <a:t>4/14/2024</a:t>
            </a:fld>
            <a:endParaRPr lang="en-US" dirty="0"/>
          </a:p>
        </p:txBody>
      </p:sp>
      <p:sp>
        <p:nvSpPr>
          <p:cNvPr id="16" name="Footer Placeholder 15">
            <a:extLst>
              <a:ext uri="{FF2B5EF4-FFF2-40B4-BE49-F238E27FC236}">
                <a16:creationId xmlns:a16="http://schemas.microsoft.com/office/drawing/2014/main" id="{6B601B81-68C1-B63A-105C-EC637DF56CB7}"/>
              </a:ext>
            </a:extLst>
          </p:cNvPr>
          <p:cNvSpPr>
            <a:spLocks noGrp="1"/>
          </p:cNvSpPr>
          <p:nvPr>
            <p:ph type="ftr" sz="quarter" idx="11"/>
          </p:nvPr>
        </p:nvSpPr>
        <p:spPr/>
        <p:txBody>
          <a:bodyPr/>
          <a:lstStyle/>
          <a:p>
            <a:r>
              <a:rPr lang="en-US"/>
              <a:t>Sample Footer Text</a:t>
            </a:r>
          </a:p>
        </p:txBody>
      </p:sp>
      <p:sp>
        <p:nvSpPr>
          <p:cNvPr id="17" name="Slide Number Placeholder 16">
            <a:extLst>
              <a:ext uri="{FF2B5EF4-FFF2-40B4-BE49-F238E27FC236}">
                <a16:creationId xmlns:a16="http://schemas.microsoft.com/office/drawing/2014/main" id="{E9F3E495-0415-392A-9A07-34555BBC7F4C}"/>
              </a:ext>
            </a:extLst>
          </p:cNvPr>
          <p:cNvSpPr>
            <a:spLocks noGrp="1"/>
          </p:cNvSpPr>
          <p:nvPr>
            <p:ph type="sldNum" sz="quarter" idx="12"/>
          </p:nvPr>
        </p:nvSpPr>
        <p:spPr/>
        <p:txBody>
          <a:bodyPr/>
          <a:lstStyle/>
          <a:p>
            <a:fld id="{7BE69E03-4804-4553-A1EC-F089884EF50F}" type="slidenum">
              <a:rPr lang="en-US" smtClean="0"/>
              <a:t>‹#›</a:t>
            </a:fld>
            <a:endParaRPr lang="en-US"/>
          </a:p>
        </p:txBody>
      </p:sp>
    </p:spTree>
    <p:extLst>
      <p:ext uri="{BB962C8B-B14F-4D97-AF65-F5344CB8AC3E}">
        <p14:creationId xmlns:p14="http://schemas.microsoft.com/office/powerpoint/2010/main" val="1953517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D930A-6467-4C46-BA13-A0F5EC12FF67}"/>
              </a:ext>
            </a:extLst>
          </p:cNvPr>
          <p:cNvSpPr>
            <a:spLocks noGrp="1"/>
          </p:cNvSpPr>
          <p:nvPr>
            <p:ph type="title"/>
          </p:nvPr>
        </p:nvSpPr>
        <p:spPr/>
        <p:txBody>
          <a:bodyPr>
            <a:normAutofit/>
          </a:bodyPr>
          <a:lstStyle>
            <a:lvl1pPr>
              <a:defRPr sz="5200"/>
            </a:lvl1p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841977A-7872-4BE8-8C5C-D2099BEDBB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B2268C47-2910-B99C-EC67-F6649ADC29A4}"/>
              </a:ext>
            </a:extLst>
          </p:cNvPr>
          <p:cNvSpPr>
            <a:spLocks noGrp="1"/>
          </p:cNvSpPr>
          <p:nvPr>
            <p:ph type="dt" sz="half" idx="10"/>
          </p:nvPr>
        </p:nvSpPr>
        <p:spPr/>
        <p:txBody>
          <a:bodyPr/>
          <a:lstStyle/>
          <a:p>
            <a:fld id="{4A5A0588-0AAF-4F00-A704-3BF71DE9E04C}" type="datetime1">
              <a:rPr lang="en-US" smtClean="0"/>
              <a:t>4/14/2024</a:t>
            </a:fld>
            <a:endParaRPr lang="en-US"/>
          </a:p>
        </p:txBody>
      </p:sp>
      <p:sp>
        <p:nvSpPr>
          <p:cNvPr id="8" name="Footer Placeholder 7">
            <a:extLst>
              <a:ext uri="{FF2B5EF4-FFF2-40B4-BE49-F238E27FC236}">
                <a16:creationId xmlns:a16="http://schemas.microsoft.com/office/drawing/2014/main" id="{D8019515-4A04-FBE0-E89C-86ECBB7E98A8}"/>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C3D9C272-2490-C827-9BE5-9CEE41850423}"/>
              </a:ext>
            </a:extLst>
          </p:cNvPr>
          <p:cNvSpPr>
            <a:spLocks noGrp="1"/>
          </p:cNvSpPr>
          <p:nvPr>
            <p:ph type="sldNum" sz="quarter" idx="12"/>
          </p:nvPr>
        </p:nvSpPr>
        <p:spPr/>
        <p:txBody>
          <a:bodyPr/>
          <a:lstStyle/>
          <a:p>
            <a:fld id="{7BE69E03-4804-4553-A1EC-F089884EF50F}" type="slidenum">
              <a:rPr lang="en-US" smtClean="0"/>
              <a:t>‹#›</a:t>
            </a:fld>
            <a:endParaRPr lang="en-US"/>
          </a:p>
        </p:txBody>
      </p:sp>
    </p:spTree>
    <p:extLst>
      <p:ext uri="{BB962C8B-B14F-4D97-AF65-F5344CB8AC3E}">
        <p14:creationId xmlns:p14="http://schemas.microsoft.com/office/powerpoint/2010/main" val="4093876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76A9FC-D582-4FC8-B641-9F77B4DD15B7}"/>
              </a:ext>
            </a:extLst>
          </p:cNvPr>
          <p:cNvSpPr>
            <a:spLocks noGrp="1"/>
          </p:cNvSpPr>
          <p:nvPr>
            <p:ph type="title" orient="vert"/>
          </p:nvPr>
        </p:nvSpPr>
        <p:spPr>
          <a:xfrm>
            <a:off x="832613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23A1683-12F6-4BA6-AD1A-F98C60951452}"/>
              </a:ext>
            </a:extLst>
          </p:cNvPr>
          <p:cNvSpPr>
            <a:spLocks noGrp="1"/>
          </p:cNvSpPr>
          <p:nvPr>
            <p:ph type="body" orient="vert" idx="1"/>
          </p:nvPr>
        </p:nvSpPr>
        <p:spPr>
          <a:xfrm>
            <a:off x="43943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DBFF68BE-C313-C839-B719-0339AC3444DF}"/>
              </a:ext>
            </a:extLst>
          </p:cNvPr>
          <p:cNvSpPr>
            <a:spLocks noGrp="1"/>
          </p:cNvSpPr>
          <p:nvPr>
            <p:ph type="dt" sz="half" idx="10"/>
          </p:nvPr>
        </p:nvSpPr>
        <p:spPr/>
        <p:txBody>
          <a:bodyPr/>
          <a:lstStyle/>
          <a:p>
            <a:fld id="{8D7996D5-A4E8-4977-B82F-DBA372CB27D4}" type="datetime1">
              <a:rPr lang="en-US" smtClean="0"/>
              <a:t>4/14/2024</a:t>
            </a:fld>
            <a:endParaRPr lang="en-US"/>
          </a:p>
        </p:txBody>
      </p:sp>
      <p:sp>
        <p:nvSpPr>
          <p:cNvPr id="8" name="Footer Placeholder 7">
            <a:extLst>
              <a:ext uri="{FF2B5EF4-FFF2-40B4-BE49-F238E27FC236}">
                <a16:creationId xmlns:a16="http://schemas.microsoft.com/office/drawing/2014/main" id="{A14F4E5F-FFF4-F934-3DD9-134F8D24262D}"/>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6CFE0F82-88EB-FAE2-FC02-99D5EE30110A}"/>
              </a:ext>
            </a:extLst>
          </p:cNvPr>
          <p:cNvSpPr>
            <a:spLocks noGrp="1"/>
          </p:cNvSpPr>
          <p:nvPr>
            <p:ph type="sldNum" sz="quarter" idx="12"/>
          </p:nvPr>
        </p:nvSpPr>
        <p:spPr/>
        <p:txBody>
          <a:bodyPr/>
          <a:lstStyle/>
          <a:p>
            <a:fld id="{7BE69E03-4804-4553-A1EC-F089884EF50F}" type="slidenum">
              <a:rPr lang="en-US" smtClean="0"/>
              <a:t>‹#›</a:t>
            </a:fld>
            <a:endParaRPr lang="en-US"/>
          </a:p>
        </p:txBody>
      </p:sp>
    </p:spTree>
    <p:extLst>
      <p:ext uri="{BB962C8B-B14F-4D97-AF65-F5344CB8AC3E}">
        <p14:creationId xmlns:p14="http://schemas.microsoft.com/office/powerpoint/2010/main" val="2937698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14413-82C1-4EBC-8C6B-BC5F842D13A2}"/>
              </a:ext>
            </a:extLst>
          </p:cNvPr>
          <p:cNvSpPr>
            <a:spLocks noGrp="1"/>
          </p:cNvSpPr>
          <p:nvPr>
            <p:ph type="title"/>
          </p:nvPr>
        </p:nvSpPr>
        <p:spPr/>
        <p:txBody>
          <a:bodyPr>
            <a:normAutofit/>
          </a:bodyPr>
          <a:lstStyle>
            <a:lvl1pPr>
              <a:lnSpc>
                <a:spcPct val="90000"/>
              </a:lnSpc>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28F029A-192E-4A44-ACC7-6C5212C77736}"/>
              </a:ext>
            </a:extLst>
          </p:cNvPr>
          <p:cNvSpPr>
            <a:spLocks noGrp="1"/>
          </p:cNvSpPr>
          <p:nvPr>
            <p:ph idx="1"/>
          </p:nvPr>
        </p:nvSpPr>
        <p:spPr>
          <a:xfrm>
            <a:off x="420624" y="1825625"/>
            <a:ext cx="10515600" cy="4206383"/>
          </a:xfrm>
        </p:spPr>
        <p:txBody>
          <a:bodyPr/>
          <a:lstStyle>
            <a:lvl1pPr>
              <a:defRPr sz="2400"/>
            </a:lvl1pPr>
            <a:lvl2pPr>
              <a:defRPr sz="22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Date Placeholder 10">
            <a:extLst>
              <a:ext uri="{FF2B5EF4-FFF2-40B4-BE49-F238E27FC236}">
                <a16:creationId xmlns:a16="http://schemas.microsoft.com/office/drawing/2014/main" id="{A25CBB87-BE9B-82CE-8A24-F21EEA0366C3}"/>
              </a:ext>
            </a:extLst>
          </p:cNvPr>
          <p:cNvSpPr>
            <a:spLocks noGrp="1"/>
          </p:cNvSpPr>
          <p:nvPr>
            <p:ph type="dt" sz="half" idx="10"/>
          </p:nvPr>
        </p:nvSpPr>
        <p:spPr/>
        <p:txBody>
          <a:bodyPr/>
          <a:lstStyle/>
          <a:p>
            <a:fld id="{F8A9BB82-0E4F-4388-AE1D-D35E278DE236}" type="datetime1">
              <a:rPr lang="en-US" smtClean="0"/>
              <a:t>4/14/2024</a:t>
            </a:fld>
            <a:endParaRPr lang="en-US" dirty="0"/>
          </a:p>
        </p:txBody>
      </p:sp>
      <p:sp>
        <p:nvSpPr>
          <p:cNvPr id="12" name="Footer Placeholder 11">
            <a:extLst>
              <a:ext uri="{FF2B5EF4-FFF2-40B4-BE49-F238E27FC236}">
                <a16:creationId xmlns:a16="http://schemas.microsoft.com/office/drawing/2014/main" id="{B2131628-C033-9728-C4CF-90CDBCB89F7F}"/>
              </a:ext>
            </a:extLst>
          </p:cNvPr>
          <p:cNvSpPr>
            <a:spLocks noGrp="1"/>
          </p:cNvSpPr>
          <p:nvPr>
            <p:ph type="ftr" sz="quarter" idx="11"/>
          </p:nvPr>
        </p:nvSpPr>
        <p:spPr/>
        <p:txBody>
          <a:bodyPr/>
          <a:lstStyle/>
          <a:p>
            <a:r>
              <a:rPr lang="en-US" dirty="0"/>
              <a:t>Sample Footer Text</a:t>
            </a:r>
          </a:p>
        </p:txBody>
      </p:sp>
      <p:sp>
        <p:nvSpPr>
          <p:cNvPr id="13" name="Slide Number Placeholder 12">
            <a:extLst>
              <a:ext uri="{FF2B5EF4-FFF2-40B4-BE49-F238E27FC236}">
                <a16:creationId xmlns:a16="http://schemas.microsoft.com/office/drawing/2014/main" id="{B67216CA-9A26-BBE7-68A3-9237D22CDFC8}"/>
              </a:ext>
            </a:extLst>
          </p:cNvPr>
          <p:cNvSpPr>
            <a:spLocks noGrp="1"/>
          </p:cNvSpPr>
          <p:nvPr>
            <p:ph type="sldNum" sz="quarter" idx="12"/>
          </p:nvPr>
        </p:nvSpPr>
        <p:spPr/>
        <p:txBody>
          <a:bodyPr/>
          <a:lstStyle/>
          <a:p>
            <a:fld id="{7BE69E03-4804-4553-A1EC-F089884EF50F}" type="slidenum">
              <a:rPr lang="en-US" smtClean="0"/>
              <a:t>‹#›</a:t>
            </a:fld>
            <a:endParaRPr lang="en-US"/>
          </a:p>
        </p:txBody>
      </p:sp>
    </p:spTree>
    <p:extLst>
      <p:ext uri="{BB962C8B-B14F-4D97-AF65-F5344CB8AC3E}">
        <p14:creationId xmlns:p14="http://schemas.microsoft.com/office/powerpoint/2010/main" val="2783508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AF4BC-D1E9-40F0-A26B-9EA9B6B69755}"/>
              </a:ext>
            </a:extLst>
          </p:cNvPr>
          <p:cNvSpPr>
            <a:spLocks noGrp="1"/>
          </p:cNvSpPr>
          <p:nvPr>
            <p:ph type="title"/>
          </p:nvPr>
        </p:nvSpPr>
        <p:spPr>
          <a:xfrm>
            <a:off x="420624" y="1081941"/>
            <a:ext cx="10515600" cy="2852737"/>
          </a:xfrm>
        </p:spPr>
        <p:txBody>
          <a:bodyPr anchor="b">
            <a:normAutofit/>
          </a:bodyPr>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F7974A6-FAB9-47DA-8F1A-701DFC8DF327}"/>
              </a:ext>
            </a:extLst>
          </p:cNvPr>
          <p:cNvSpPr>
            <a:spLocks noGrp="1"/>
          </p:cNvSpPr>
          <p:nvPr>
            <p:ph type="body" idx="1"/>
          </p:nvPr>
        </p:nvSpPr>
        <p:spPr>
          <a:xfrm>
            <a:off x="420624" y="3961666"/>
            <a:ext cx="10515600" cy="1500187"/>
          </a:xfrm>
        </p:spPr>
        <p:txBody>
          <a:bodyPr>
            <a:normAutofit/>
          </a:bodyPr>
          <a:lstStyle>
            <a:lvl1pPr marL="0" indent="0">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Date Placeholder 9">
            <a:extLst>
              <a:ext uri="{FF2B5EF4-FFF2-40B4-BE49-F238E27FC236}">
                <a16:creationId xmlns:a16="http://schemas.microsoft.com/office/drawing/2014/main" id="{6B034DD9-4A61-318F-88CF-79721B55AC5B}"/>
              </a:ext>
            </a:extLst>
          </p:cNvPr>
          <p:cNvSpPr>
            <a:spLocks noGrp="1"/>
          </p:cNvSpPr>
          <p:nvPr>
            <p:ph type="dt" sz="half" idx="10"/>
          </p:nvPr>
        </p:nvSpPr>
        <p:spPr/>
        <p:txBody>
          <a:bodyPr/>
          <a:lstStyle/>
          <a:p>
            <a:fld id="{18ED4DF3-C3AA-4626-8874-8039D2F3122C}" type="datetime1">
              <a:rPr lang="en-US" smtClean="0"/>
              <a:t>4/14/2024</a:t>
            </a:fld>
            <a:endParaRPr lang="en-US" dirty="0"/>
          </a:p>
        </p:txBody>
      </p:sp>
      <p:sp>
        <p:nvSpPr>
          <p:cNvPr id="11" name="Footer Placeholder 10">
            <a:extLst>
              <a:ext uri="{FF2B5EF4-FFF2-40B4-BE49-F238E27FC236}">
                <a16:creationId xmlns:a16="http://schemas.microsoft.com/office/drawing/2014/main" id="{D496DA99-E916-9F7C-9E88-AA06046AE94C}"/>
              </a:ext>
            </a:extLst>
          </p:cNvPr>
          <p:cNvSpPr>
            <a:spLocks noGrp="1"/>
          </p:cNvSpPr>
          <p:nvPr>
            <p:ph type="ftr" sz="quarter" idx="11"/>
          </p:nvPr>
        </p:nvSpPr>
        <p:spPr/>
        <p:txBody>
          <a:bodyPr/>
          <a:lstStyle/>
          <a:p>
            <a:r>
              <a:rPr lang="en-US"/>
              <a:t>Sample Footer Text</a:t>
            </a:r>
          </a:p>
        </p:txBody>
      </p:sp>
      <p:sp>
        <p:nvSpPr>
          <p:cNvPr id="12" name="Slide Number Placeholder 11">
            <a:extLst>
              <a:ext uri="{FF2B5EF4-FFF2-40B4-BE49-F238E27FC236}">
                <a16:creationId xmlns:a16="http://schemas.microsoft.com/office/drawing/2014/main" id="{21CC86B5-B6B3-4633-0D90-AACB44D0D409}"/>
              </a:ext>
            </a:extLst>
          </p:cNvPr>
          <p:cNvSpPr>
            <a:spLocks noGrp="1"/>
          </p:cNvSpPr>
          <p:nvPr>
            <p:ph type="sldNum" sz="quarter" idx="12"/>
          </p:nvPr>
        </p:nvSpPr>
        <p:spPr/>
        <p:txBody>
          <a:bodyPr/>
          <a:lstStyle/>
          <a:p>
            <a:fld id="{7BE69E03-4804-4553-A1EC-F089884EF50F}" type="slidenum">
              <a:rPr lang="en-US" smtClean="0"/>
              <a:t>‹#›</a:t>
            </a:fld>
            <a:endParaRPr lang="en-US"/>
          </a:p>
        </p:txBody>
      </p:sp>
    </p:spTree>
    <p:extLst>
      <p:ext uri="{BB962C8B-B14F-4D97-AF65-F5344CB8AC3E}">
        <p14:creationId xmlns:p14="http://schemas.microsoft.com/office/powerpoint/2010/main" val="19510307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78F7F10-35F6-E392-D41B-3CD300D5CCF8}"/>
              </a:ext>
            </a:extLst>
          </p:cNvPr>
          <p:cNvSpPr/>
          <p:nvPr/>
        </p:nvSpPr>
        <p:spPr>
          <a:xfrm>
            <a:off x="0" y="685800"/>
            <a:ext cx="11494008"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264F76-994F-4AB5-B17B-46C0C2FA5AE5}"/>
              </a:ext>
            </a:extLst>
          </p:cNvPr>
          <p:cNvSpPr>
            <a:spLocks noGrp="1"/>
          </p:cNvSpPr>
          <p:nvPr>
            <p:ph type="title"/>
          </p:nvPr>
        </p:nvSpPr>
        <p:spPr/>
        <p:txBody>
          <a:bodyPr>
            <a:normAutofit/>
          </a:bodyPr>
          <a:lstStyle>
            <a:lvl1pPr>
              <a:defRPr sz="5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5A69B3B-A540-4556-98C8-1F49704A794E}"/>
              </a:ext>
            </a:extLst>
          </p:cNvPr>
          <p:cNvSpPr>
            <a:spLocks noGrp="1"/>
          </p:cNvSpPr>
          <p:nvPr>
            <p:ph sz="half" idx="1"/>
          </p:nvPr>
        </p:nvSpPr>
        <p:spPr>
          <a:xfrm>
            <a:off x="420624" y="1825625"/>
            <a:ext cx="5181600" cy="4206382"/>
          </a:xfrm>
        </p:spPr>
        <p:txBody>
          <a:bodyPr vert="horz" lIns="91440" tIns="45720" rIns="91440" bIns="45720" rtlCol="0">
            <a:normAutofit/>
          </a:bodyPr>
          <a:lstStyle>
            <a:lvl1pPr>
              <a:defRPr lang="en-US" smtClean="0"/>
            </a:lvl1pPr>
            <a:lvl2pPr>
              <a:defRPr lang="en-US" smtClean="0"/>
            </a:lvl2pPr>
            <a:lvl3pPr>
              <a:defRPr lang="en-US" smtClean="0"/>
            </a:lvl3pPr>
            <a:lvl4pPr>
              <a:defRPr lang="en-US" smtClean="0"/>
            </a:lvl4pPr>
            <a:lvl5pPr>
              <a:defRPr lang="en-US" dirty="0"/>
            </a:lvl5pPr>
          </a:lstStyle>
          <a:p>
            <a:pPr lvl="0">
              <a:buChar char="¬"/>
            </a:pPr>
            <a:r>
              <a:rPr lang="en-US"/>
              <a:t>Click to edit Master text styles</a:t>
            </a:r>
          </a:p>
          <a:p>
            <a:pPr lvl="1">
              <a:buChar char="¬"/>
            </a:pPr>
            <a:r>
              <a:rPr lang="en-US"/>
              <a:t>Second level</a:t>
            </a:r>
          </a:p>
          <a:p>
            <a:pPr lvl="2">
              <a:buChar char="¬"/>
            </a:pPr>
            <a:r>
              <a:rPr lang="en-US"/>
              <a:t>Third level</a:t>
            </a:r>
          </a:p>
          <a:p>
            <a:pPr lvl="3">
              <a:buChar char="¬"/>
            </a:pPr>
            <a:r>
              <a:rPr lang="en-US"/>
              <a:t>Fourth level</a:t>
            </a:r>
          </a:p>
          <a:p>
            <a:pPr lvl="4">
              <a:buChar char="¬"/>
            </a:pPr>
            <a:r>
              <a:rPr lang="en-US"/>
              <a:t>Fifth level</a:t>
            </a:r>
            <a:endParaRPr lang="en-US" dirty="0"/>
          </a:p>
        </p:txBody>
      </p:sp>
      <p:sp>
        <p:nvSpPr>
          <p:cNvPr id="4" name="Content Placeholder 3">
            <a:extLst>
              <a:ext uri="{FF2B5EF4-FFF2-40B4-BE49-F238E27FC236}">
                <a16:creationId xmlns:a16="http://schemas.microsoft.com/office/drawing/2014/main" id="{DEC72438-7C63-48F2-9D6F-2461BFD6D5E5}"/>
              </a:ext>
            </a:extLst>
          </p:cNvPr>
          <p:cNvSpPr>
            <a:spLocks noGrp="1"/>
          </p:cNvSpPr>
          <p:nvPr>
            <p:ph sz="half" idx="2"/>
          </p:nvPr>
        </p:nvSpPr>
        <p:spPr>
          <a:xfrm>
            <a:off x="5756178" y="1825625"/>
            <a:ext cx="5180046" cy="4206382"/>
          </a:xfrm>
        </p:spPr>
        <p:txBody>
          <a:bodyPr/>
          <a:lstStyle>
            <a:lvl1pPr marL="228600" indent="-228600">
              <a:buFont typeface="Wingdings 2" panose="05020102010507070707" pitchFamily="18" charset="2"/>
              <a:buChar char="¬"/>
              <a:defRPr/>
            </a:lvl1pPr>
            <a:lvl2pPr marL="685800" indent="-228600">
              <a:buFont typeface="Wingdings 2" panose="05020102010507070707" pitchFamily="18" charset="2"/>
              <a:buChar char="¬"/>
              <a:defRPr/>
            </a:lvl2pPr>
            <a:lvl3pPr marL="1143000" indent="-228600">
              <a:buFont typeface="Wingdings 2" panose="05020102010507070707" pitchFamily="18" charset="2"/>
              <a:buChar char="¬"/>
              <a:defRPr/>
            </a:lvl3pPr>
            <a:lvl4pPr marL="1600200" indent="-228600">
              <a:buFont typeface="Wingdings 2" panose="05020102010507070707" pitchFamily="18" charset="2"/>
              <a:buChar char="¬"/>
              <a:defRPr/>
            </a:lvl4pPr>
            <a:lvl5pPr marL="2057400" indent="-228600">
              <a:buFont typeface="Wingdings 2" panose="05020102010507070707" pitchFamily="18" charset="2"/>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Date Placeholder 14">
            <a:extLst>
              <a:ext uri="{FF2B5EF4-FFF2-40B4-BE49-F238E27FC236}">
                <a16:creationId xmlns:a16="http://schemas.microsoft.com/office/drawing/2014/main" id="{35274CEC-210E-BC97-9B79-A7D801E4B5F6}"/>
              </a:ext>
            </a:extLst>
          </p:cNvPr>
          <p:cNvSpPr>
            <a:spLocks noGrp="1"/>
          </p:cNvSpPr>
          <p:nvPr>
            <p:ph type="dt" sz="half" idx="10"/>
          </p:nvPr>
        </p:nvSpPr>
        <p:spPr/>
        <p:txBody>
          <a:bodyPr/>
          <a:lstStyle/>
          <a:p>
            <a:fld id="{92EB4500-F59D-4B68-9FAE-7AB1AEA210BA}" type="datetime1">
              <a:rPr lang="en-US" smtClean="0"/>
              <a:t>4/14/2024</a:t>
            </a:fld>
            <a:endParaRPr lang="en-US"/>
          </a:p>
        </p:txBody>
      </p:sp>
      <p:sp>
        <p:nvSpPr>
          <p:cNvPr id="16" name="Footer Placeholder 15">
            <a:extLst>
              <a:ext uri="{FF2B5EF4-FFF2-40B4-BE49-F238E27FC236}">
                <a16:creationId xmlns:a16="http://schemas.microsoft.com/office/drawing/2014/main" id="{486B3D53-F805-C08E-2359-498218FC6898}"/>
              </a:ext>
            </a:extLst>
          </p:cNvPr>
          <p:cNvSpPr>
            <a:spLocks noGrp="1"/>
          </p:cNvSpPr>
          <p:nvPr>
            <p:ph type="ftr" sz="quarter" idx="11"/>
          </p:nvPr>
        </p:nvSpPr>
        <p:spPr/>
        <p:txBody>
          <a:bodyPr/>
          <a:lstStyle/>
          <a:p>
            <a:r>
              <a:rPr lang="en-US"/>
              <a:t>Sample Footer Text</a:t>
            </a:r>
          </a:p>
        </p:txBody>
      </p:sp>
      <p:sp>
        <p:nvSpPr>
          <p:cNvPr id="17" name="Slide Number Placeholder 16">
            <a:extLst>
              <a:ext uri="{FF2B5EF4-FFF2-40B4-BE49-F238E27FC236}">
                <a16:creationId xmlns:a16="http://schemas.microsoft.com/office/drawing/2014/main" id="{61C4695B-D7BD-45F7-EB23-6FDAF2410BB2}"/>
              </a:ext>
            </a:extLst>
          </p:cNvPr>
          <p:cNvSpPr>
            <a:spLocks noGrp="1"/>
          </p:cNvSpPr>
          <p:nvPr>
            <p:ph type="sldNum" sz="quarter" idx="12"/>
          </p:nvPr>
        </p:nvSpPr>
        <p:spPr/>
        <p:txBody>
          <a:bodyPr/>
          <a:lstStyle/>
          <a:p>
            <a:fld id="{7BE69E03-4804-4553-A1EC-F089884EF50F}" type="slidenum">
              <a:rPr lang="en-US" smtClean="0"/>
              <a:t>‹#›</a:t>
            </a:fld>
            <a:endParaRPr lang="en-US"/>
          </a:p>
        </p:txBody>
      </p:sp>
    </p:spTree>
    <p:extLst>
      <p:ext uri="{BB962C8B-B14F-4D97-AF65-F5344CB8AC3E}">
        <p14:creationId xmlns:p14="http://schemas.microsoft.com/office/powerpoint/2010/main" val="3736227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A1F52B7-5271-53AA-8260-0CF50FF8DA3C}"/>
              </a:ext>
            </a:extLst>
          </p:cNvPr>
          <p:cNvSpPr/>
          <p:nvPr/>
        </p:nvSpPr>
        <p:spPr>
          <a:xfrm>
            <a:off x="0" y="685800"/>
            <a:ext cx="11494008"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2F9955-0460-4A20-8FC6-300595560010}"/>
              </a:ext>
            </a:extLst>
          </p:cNvPr>
          <p:cNvSpPr>
            <a:spLocks noGrp="1"/>
          </p:cNvSpPr>
          <p:nvPr>
            <p:ph type="title"/>
          </p:nvPr>
        </p:nvSpPr>
        <p:spPr>
          <a:xfrm>
            <a:off x="422178" y="365125"/>
            <a:ext cx="10515600" cy="1325563"/>
          </a:xfrm>
        </p:spPr>
        <p:txBody>
          <a:bodyPr>
            <a:normAutofit/>
          </a:bodyPr>
          <a:lstStyle>
            <a:lvl1pPr>
              <a:defRPr sz="52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F95DDA7-4AAD-4EBE-880C-200E5F10A6C4}"/>
              </a:ext>
            </a:extLst>
          </p:cNvPr>
          <p:cNvSpPr>
            <a:spLocks noGrp="1"/>
          </p:cNvSpPr>
          <p:nvPr>
            <p:ph type="body" idx="1"/>
          </p:nvPr>
        </p:nvSpPr>
        <p:spPr>
          <a:xfrm>
            <a:off x="422178" y="1681163"/>
            <a:ext cx="5157787"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717496-E470-4CF6-884C-F07390A4688A}"/>
              </a:ext>
            </a:extLst>
          </p:cNvPr>
          <p:cNvSpPr>
            <a:spLocks noGrp="1"/>
          </p:cNvSpPr>
          <p:nvPr>
            <p:ph sz="half" idx="2"/>
          </p:nvPr>
        </p:nvSpPr>
        <p:spPr>
          <a:xfrm>
            <a:off x="422178" y="2505075"/>
            <a:ext cx="5157787" cy="3526932"/>
          </a:xfrm>
        </p:spPr>
        <p:txBody>
          <a:bodyPr/>
          <a:lstStyle>
            <a:lvl1pPr>
              <a:defRPr sz="2400"/>
            </a:lvl1pPr>
            <a:lvl2pPr>
              <a:defRPr sz="22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8C438EA-D381-4F22-A911-ECDD6D04FB33}"/>
              </a:ext>
            </a:extLst>
          </p:cNvPr>
          <p:cNvSpPr>
            <a:spLocks noGrp="1"/>
          </p:cNvSpPr>
          <p:nvPr>
            <p:ph type="body" sz="quarter" idx="3"/>
          </p:nvPr>
        </p:nvSpPr>
        <p:spPr>
          <a:xfrm>
            <a:off x="5754590" y="1681163"/>
            <a:ext cx="5183188" cy="823912"/>
          </a:xfrm>
        </p:spPr>
        <p:txBody>
          <a:bodyPr anchor="b">
            <a:normAutofit/>
          </a:bodyPr>
          <a:lstStyle>
            <a:lvl1pPr marL="0" indent="0">
              <a:buNone/>
              <a:defRPr sz="3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3F255FA-A04D-49F2-8DB4-3CC082D0DBC8}"/>
              </a:ext>
            </a:extLst>
          </p:cNvPr>
          <p:cNvSpPr>
            <a:spLocks noGrp="1"/>
          </p:cNvSpPr>
          <p:nvPr>
            <p:ph sz="quarter" idx="4"/>
          </p:nvPr>
        </p:nvSpPr>
        <p:spPr>
          <a:xfrm>
            <a:off x="5754590" y="2505075"/>
            <a:ext cx="5183188" cy="3526932"/>
          </a:xfrm>
        </p:spPr>
        <p:txBody>
          <a:bodyPr/>
          <a:lstStyle>
            <a:lvl1pPr>
              <a:defRPr sz="2400"/>
            </a:lvl1pPr>
            <a:lvl2pPr>
              <a:defRPr sz="22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7198C3F1-4E77-7888-CDB8-CF9406E4A2E0}"/>
              </a:ext>
            </a:extLst>
          </p:cNvPr>
          <p:cNvSpPr>
            <a:spLocks noGrp="1"/>
          </p:cNvSpPr>
          <p:nvPr>
            <p:ph type="dt" sz="half" idx="10"/>
          </p:nvPr>
        </p:nvSpPr>
        <p:spPr/>
        <p:txBody>
          <a:bodyPr/>
          <a:lstStyle/>
          <a:p>
            <a:fld id="{F1BE9C41-3CCC-426E-BCD3-C29255BD1FB9}" type="datetime1">
              <a:rPr lang="en-US" smtClean="0"/>
              <a:t>4/14/2024</a:t>
            </a:fld>
            <a:endParaRPr lang="en-US" dirty="0"/>
          </a:p>
        </p:txBody>
      </p:sp>
      <p:sp>
        <p:nvSpPr>
          <p:cNvPr id="11" name="Footer Placeholder 10">
            <a:extLst>
              <a:ext uri="{FF2B5EF4-FFF2-40B4-BE49-F238E27FC236}">
                <a16:creationId xmlns:a16="http://schemas.microsoft.com/office/drawing/2014/main" id="{493561D3-90F6-AD82-BCFE-90F9427D867B}"/>
              </a:ext>
            </a:extLst>
          </p:cNvPr>
          <p:cNvSpPr>
            <a:spLocks noGrp="1"/>
          </p:cNvSpPr>
          <p:nvPr>
            <p:ph type="ftr" sz="quarter" idx="11"/>
          </p:nvPr>
        </p:nvSpPr>
        <p:spPr/>
        <p:txBody>
          <a:bodyPr/>
          <a:lstStyle/>
          <a:p>
            <a:r>
              <a:rPr lang="en-US"/>
              <a:t>Sample Footer Text</a:t>
            </a:r>
          </a:p>
        </p:txBody>
      </p:sp>
      <p:sp>
        <p:nvSpPr>
          <p:cNvPr id="12" name="Slide Number Placeholder 11">
            <a:extLst>
              <a:ext uri="{FF2B5EF4-FFF2-40B4-BE49-F238E27FC236}">
                <a16:creationId xmlns:a16="http://schemas.microsoft.com/office/drawing/2014/main" id="{932F9B33-3FA7-526F-7B45-342EB64A1CDB}"/>
              </a:ext>
            </a:extLst>
          </p:cNvPr>
          <p:cNvSpPr>
            <a:spLocks noGrp="1"/>
          </p:cNvSpPr>
          <p:nvPr>
            <p:ph type="sldNum" sz="quarter" idx="12"/>
          </p:nvPr>
        </p:nvSpPr>
        <p:spPr/>
        <p:txBody>
          <a:bodyPr/>
          <a:lstStyle/>
          <a:p>
            <a:fld id="{7BE69E03-4804-4553-A1EC-F089884EF50F}" type="slidenum">
              <a:rPr lang="en-US" smtClean="0"/>
              <a:t>‹#›</a:t>
            </a:fld>
            <a:endParaRPr lang="en-US"/>
          </a:p>
        </p:txBody>
      </p:sp>
    </p:spTree>
    <p:extLst>
      <p:ext uri="{BB962C8B-B14F-4D97-AF65-F5344CB8AC3E}">
        <p14:creationId xmlns:p14="http://schemas.microsoft.com/office/powerpoint/2010/main" val="313352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1F235-FBFF-453E-B90A-5758ED47C7B0}"/>
              </a:ext>
            </a:extLst>
          </p:cNvPr>
          <p:cNvSpPr>
            <a:spLocks noGrp="1"/>
          </p:cNvSpPr>
          <p:nvPr>
            <p:ph type="title"/>
          </p:nvPr>
        </p:nvSpPr>
        <p:spPr>
          <a:xfrm>
            <a:off x="420624" y="938306"/>
            <a:ext cx="10515600" cy="1325563"/>
          </a:xfrm>
        </p:spPr>
        <p:txBody>
          <a:bodyPr>
            <a:normAutofit/>
          </a:bodyPr>
          <a:lstStyle>
            <a:lvl1pPr>
              <a:defRPr sz="5200"/>
            </a:lvl1pPr>
          </a:lstStyle>
          <a:p>
            <a:r>
              <a:rPr lang="en-US"/>
              <a:t>Click to edit Master title style</a:t>
            </a:r>
            <a:endParaRPr lang="en-US" dirty="0"/>
          </a:p>
        </p:txBody>
      </p:sp>
      <p:sp>
        <p:nvSpPr>
          <p:cNvPr id="8" name="Date Placeholder 7">
            <a:extLst>
              <a:ext uri="{FF2B5EF4-FFF2-40B4-BE49-F238E27FC236}">
                <a16:creationId xmlns:a16="http://schemas.microsoft.com/office/drawing/2014/main" id="{A9328E63-E075-39E2-BAA7-30CCAE2E779E}"/>
              </a:ext>
            </a:extLst>
          </p:cNvPr>
          <p:cNvSpPr>
            <a:spLocks noGrp="1"/>
          </p:cNvSpPr>
          <p:nvPr>
            <p:ph type="dt" sz="half" idx="10"/>
          </p:nvPr>
        </p:nvSpPr>
        <p:spPr/>
        <p:txBody>
          <a:bodyPr/>
          <a:lstStyle/>
          <a:p>
            <a:fld id="{DF3EE43F-DF52-4351-8D1A-7191443B911F}" type="datetime1">
              <a:rPr lang="en-US" smtClean="0"/>
              <a:t>4/14/2024</a:t>
            </a:fld>
            <a:endParaRPr lang="en-US" dirty="0"/>
          </a:p>
        </p:txBody>
      </p:sp>
      <p:sp>
        <p:nvSpPr>
          <p:cNvPr id="9" name="Footer Placeholder 8">
            <a:extLst>
              <a:ext uri="{FF2B5EF4-FFF2-40B4-BE49-F238E27FC236}">
                <a16:creationId xmlns:a16="http://schemas.microsoft.com/office/drawing/2014/main" id="{2A5894A5-0E01-F43E-C68A-2EFAB2EB89D8}"/>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7250128C-CE40-2B40-1B89-7E9AAAAC4393}"/>
              </a:ext>
            </a:extLst>
          </p:cNvPr>
          <p:cNvSpPr>
            <a:spLocks noGrp="1"/>
          </p:cNvSpPr>
          <p:nvPr>
            <p:ph type="sldNum" sz="quarter" idx="12"/>
          </p:nvPr>
        </p:nvSpPr>
        <p:spPr/>
        <p:txBody>
          <a:bodyPr/>
          <a:lstStyle/>
          <a:p>
            <a:fld id="{7BE69E03-4804-4553-A1EC-F089884EF50F}" type="slidenum">
              <a:rPr lang="en-US" smtClean="0"/>
              <a:t>‹#›</a:t>
            </a:fld>
            <a:endParaRPr lang="en-US"/>
          </a:p>
        </p:txBody>
      </p:sp>
    </p:spTree>
    <p:extLst>
      <p:ext uri="{BB962C8B-B14F-4D97-AF65-F5344CB8AC3E}">
        <p14:creationId xmlns:p14="http://schemas.microsoft.com/office/powerpoint/2010/main" val="4241340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E281B99-C6A0-F92A-BDD3-BB362196501C}"/>
              </a:ext>
            </a:extLst>
          </p:cNvPr>
          <p:cNvSpPr/>
          <p:nvPr/>
        </p:nvSpPr>
        <p:spPr>
          <a:xfrm>
            <a:off x="0"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Rectangle 2">
            <a:extLst>
              <a:ext uri="{FF2B5EF4-FFF2-40B4-BE49-F238E27FC236}">
                <a16:creationId xmlns:a16="http://schemas.microsoft.com/office/drawing/2014/main" id="{3EB8367C-67E1-A50A-1584-F859A6FED9C9}"/>
              </a:ext>
            </a:extLst>
          </p:cNvPr>
          <p:cNvSpPr/>
          <p:nvPr/>
        </p:nvSpPr>
        <p:spPr>
          <a:xfrm>
            <a:off x="0" y="0"/>
            <a:ext cx="12188952" cy="6858000"/>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Date Placeholder 4">
            <a:extLst>
              <a:ext uri="{FF2B5EF4-FFF2-40B4-BE49-F238E27FC236}">
                <a16:creationId xmlns:a16="http://schemas.microsoft.com/office/drawing/2014/main" id="{2ABB8861-51D7-741E-6B2C-25412D40E5BD}"/>
              </a:ext>
            </a:extLst>
          </p:cNvPr>
          <p:cNvSpPr>
            <a:spLocks noGrp="1"/>
          </p:cNvSpPr>
          <p:nvPr>
            <p:ph type="dt" sz="half" idx="10"/>
          </p:nvPr>
        </p:nvSpPr>
        <p:spPr/>
        <p:txBody>
          <a:bodyPr/>
          <a:lstStyle/>
          <a:p>
            <a:fld id="{29C8978E-0B23-405A-A634-6326A8CABF04}" type="datetime1">
              <a:rPr lang="en-US" smtClean="0"/>
              <a:t>4/14/2024</a:t>
            </a:fld>
            <a:endParaRPr lang="en-US"/>
          </a:p>
        </p:txBody>
      </p:sp>
      <p:sp>
        <p:nvSpPr>
          <p:cNvPr id="6" name="Footer Placeholder 5">
            <a:extLst>
              <a:ext uri="{FF2B5EF4-FFF2-40B4-BE49-F238E27FC236}">
                <a16:creationId xmlns:a16="http://schemas.microsoft.com/office/drawing/2014/main" id="{63D69A2F-0657-B33B-8334-C458A9538368}"/>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EB4FC84-48ED-0480-2497-FCD84C1276C6}"/>
              </a:ext>
            </a:extLst>
          </p:cNvPr>
          <p:cNvSpPr>
            <a:spLocks noGrp="1"/>
          </p:cNvSpPr>
          <p:nvPr>
            <p:ph type="sldNum" sz="quarter" idx="12"/>
          </p:nvPr>
        </p:nvSpPr>
        <p:spPr/>
        <p:txBody>
          <a:bodyPr/>
          <a:lstStyle/>
          <a:p>
            <a:fld id="{7BE69E03-4804-4553-A1EC-F089884EF50F}" type="slidenum">
              <a:rPr lang="en-US" smtClean="0"/>
              <a:t>‹#›</a:t>
            </a:fld>
            <a:endParaRPr lang="en-US"/>
          </a:p>
        </p:txBody>
      </p:sp>
    </p:spTree>
    <p:extLst>
      <p:ext uri="{BB962C8B-B14F-4D97-AF65-F5344CB8AC3E}">
        <p14:creationId xmlns:p14="http://schemas.microsoft.com/office/powerpoint/2010/main" val="13697124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12261-8522-4437-B612-7C7100D18896}"/>
              </a:ext>
            </a:extLst>
          </p:cNvPr>
          <p:cNvSpPr>
            <a:spLocks noGrp="1"/>
          </p:cNvSpPr>
          <p:nvPr>
            <p:ph type="title"/>
          </p:nvPr>
        </p:nvSpPr>
        <p:spPr>
          <a:xfrm>
            <a:off x="420624" y="457200"/>
            <a:ext cx="10512425" cy="1600200"/>
          </a:xfrm>
        </p:spPr>
        <p:txBody>
          <a:bodyPr anchor="b">
            <a:normAutofit/>
          </a:bodyPr>
          <a:lstStyle>
            <a:lvl1pPr>
              <a:defRPr sz="5200">
                <a:latin typeface="Dante (Headings)2"/>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1BAA0AF-3F50-42BD-84B4-E70C3D004FB2}"/>
              </a:ext>
            </a:extLst>
          </p:cNvPr>
          <p:cNvSpPr>
            <a:spLocks noGrp="1"/>
          </p:cNvSpPr>
          <p:nvPr>
            <p:ph idx="1"/>
          </p:nvPr>
        </p:nvSpPr>
        <p:spPr>
          <a:xfrm>
            <a:off x="4782830" y="2199340"/>
            <a:ext cx="6172200" cy="3661710"/>
          </a:xfrm>
        </p:spPr>
        <p:txBody>
          <a:bodyP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99C702B-2C4D-4590-8BEE-31940145C77A}"/>
              </a:ext>
            </a:extLst>
          </p:cNvPr>
          <p:cNvSpPr>
            <a:spLocks noGrp="1"/>
          </p:cNvSpPr>
          <p:nvPr>
            <p:ph type="body" sz="half" idx="2"/>
          </p:nvPr>
        </p:nvSpPr>
        <p:spPr>
          <a:xfrm>
            <a:off x="420624" y="2199340"/>
            <a:ext cx="3932237" cy="3669647"/>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23F37370-7C05-0AAE-A0C3-9EE620A84EBB}"/>
              </a:ext>
            </a:extLst>
          </p:cNvPr>
          <p:cNvSpPr>
            <a:spLocks noGrp="1"/>
          </p:cNvSpPr>
          <p:nvPr>
            <p:ph type="dt" sz="half" idx="10"/>
          </p:nvPr>
        </p:nvSpPr>
        <p:spPr/>
        <p:txBody>
          <a:bodyPr/>
          <a:lstStyle/>
          <a:p>
            <a:fld id="{585DF60E-472A-4B77-A83F-F9AED32DD317}" type="datetime1">
              <a:rPr lang="en-US" smtClean="0"/>
              <a:t>4/14/2024</a:t>
            </a:fld>
            <a:endParaRPr lang="en-US"/>
          </a:p>
        </p:txBody>
      </p:sp>
      <p:sp>
        <p:nvSpPr>
          <p:cNvPr id="9" name="Footer Placeholder 8">
            <a:extLst>
              <a:ext uri="{FF2B5EF4-FFF2-40B4-BE49-F238E27FC236}">
                <a16:creationId xmlns:a16="http://schemas.microsoft.com/office/drawing/2014/main" id="{0900B8E3-39E6-A88A-BBFB-717596EB347E}"/>
              </a:ext>
            </a:extLst>
          </p:cNvPr>
          <p:cNvSpPr>
            <a:spLocks noGrp="1"/>
          </p:cNvSpPr>
          <p:nvPr>
            <p:ph type="ftr" sz="quarter" idx="11"/>
          </p:nvPr>
        </p:nvSpPr>
        <p:spPr/>
        <p:txBody>
          <a:bodyPr/>
          <a:lstStyle/>
          <a:p>
            <a:r>
              <a:rPr lang="en-US"/>
              <a:t>Sample Footer Text</a:t>
            </a:r>
          </a:p>
        </p:txBody>
      </p:sp>
      <p:sp>
        <p:nvSpPr>
          <p:cNvPr id="10" name="Slide Number Placeholder 9">
            <a:extLst>
              <a:ext uri="{FF2B5EF4-FFF2-40B4-BE49-F238E27FC236}">
                <a16:creationId xmlns:a16="http://schemas.microsoft.com/office/drawing/2014/main" id="{348E340D-1840-D987-3EEA-963BDDE31400}"/>
              </a:ext>
            </a:extLst>
          </p:cNvPr>
          <p:cNvSpPr>
            <a:spLocks noGrp="1"/>
          </p:cNvSpPr>
          <p:nvPr>
            <p:ph type="sldNum" sz="quarter" idx="12"/>
          </p:nvPr>
        </p:nvSpPr>
        <p:spPr/>
        <p:txBody>
          <a:bodyPr/>
          <a:lstStyle/>
          <a:p>
            <a:fld id="{7BE69E03-4804-4553-A1EC-F089884EF50F}" type="slidenum">
              <a:rPr lang="en-US" smtClean="0"/>
              <a:t>‹#›</a:t>
            </a:fld>
            <a:endParaRPr lang="en-US"/>
          </a:p>
        </p:txBody>
      </p:sp>
    </p:spTree>
    <p:extLst>
      <p:ext uri="{BB962C8B-B14F-4D97-AF65-F5344CB8AC3E}">
        <p14:creationId xmlns:p14="http://schemas.microsoft.com/office/powerpoint/2010/main" val="1980791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5334B-3019-4CA1-B658-779001922412}"/>
              </a:ext>
            </a:extLst>
          </p:cNvPr>
          <p:cNvSpPr>
            <a:spLocks noGrp="1"/>
          </p:cNvSpPr>
          <p:nvPr>
            <p:ph type="title"/>
          </p:nvPr>
        </p:nvSpPr>
        <p:spPr>
          <a:xfrm>
            <a:off x="420624" y="457200"/>
            <a:ext cx="3932237" cy="1600200"/>
          </a:xfrm>
        </p:spPr>
        <p:txBody>
          <a:bodyPr anchor="b">
            <a:norm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AFD3CC12-FD6B-41A3-BF67-D600CC4383A3}"/>
              </a:ext>
            </a:extLst>
          </p:cNvPr>
          <p:cNvSpPr>
            <a:spLocks noGrp="1"/>
          </p:cNvSpPr>
          <p:nvPr>
            <p:ph type="pic" idx="1"/>
          </p:nvPr>
        </p:nvSpPr>
        <p:spPr>
          <a:xfrm>
            <a:off x="4781276" y="987425"/>
            <a:ext cx="6172200" cy="4873625"/>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DDB2BD5-DC18-460B-BFCC-5B2447D2B094}"/>
              </a:ext>
            </a:extLst>
          </p:cNvPr>
          <p:cNvSpPr>
            <a:spLocks noGrp="1"/>
          </p:cNvSpPr>
          <p:nvPr>
            <p:ph type="body" sz="half" idx="2"/>
          </p:nvPr>
        </p:nvSpPr>
        <p:spPr>
          <a:xfrm>
            <a:off x="420624" y="2199340"/>
            <a:ext cx="3932237" cy="3669647"/>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0F28E44-58BB-553B-BBD0-F292C66CCA94}"/>
              </a:ext>
            </a:extLst>
          </p:cNvPr>
          <p:cNvSpPr>
            <a:spLocks noGrp="1"/>
          </p:cNvSpPr>
          <p:nvPr>
            <p:ph type="dt" sz="half" idx="10"/>
          </p:nvPr>
        </p:nvSpPr>
        <p:spPr/>
        <p:txBody>
          <a:bodyPr/>
          <a:lstStyle/>
          <a:p>
            <a:fld id="{949A2953-1195-48EA-879C-01DEB0E411F1}" type="datetime1">
              <a:rPr lang="en-US" smtClean="0"/>
              <a:t>4/14/2024</a:t>
            </a:fld>
            <a:endParaRPr lang="en-US"/>
          </a:p>
        </p:txBody>
      </p:sp>
      <p:sp>
        <p:nvSpPr>
          <p:cNvPr id="10" name="Footer Placeholder 9">
            <a:extLst>
              <a:ext uri="{FF2B5EF4-FFF2-40B4-BE49-F238E27FC236}">
                <a16:creationId xmlns:a16="http://schemas.microsoft.com/office/drawing/2014/main" id="{8F22D156-E5FE-F118-0553-B401F19652DE}"/>
              </a:ext>
            </a:extLst>
          </p:cNvPr>
          <p:cNvSpPr>
            <a:spLocks noGrp="1"/>
          </p:cNvSpPr>
          <p:nvPr>
            <p:ph type="ftr" sz="quarter" idx="11"/>
          </p:nvPr>
        </p:nvSpPr>
        <p:spPr/>
        <p:txBody>
          <a:bodyPr/>
          <a:lstStyle/>
          <a:p>
            <a:r>
              <a:rPr lang="en-US"/>
              <a:t>Sample Footer Text</a:t>
            </a:r>
          </a:p>
        </p:txBody>
      </p:sp>
      <p:sp>
        <p:nvSpPr>
          <p:cNvPr id="11" name="Slide Number Placeholder 10">
            <a:extLst>
              <a:ext uri="{FF2B5EF4-FFF2-40B4-BE49-F238E27FC236}">
                <a16:creationId xmlns:a16="http://schemas.microsoft.com/office/drawing/2014/main" id="{88AEE0A6-6120-9BA2-5751-E0E2D8CF0F58}"/>
              </a:ext>
            </a:extLst>
          </p:cNvPr>
          <p:cNvSpPr>
            <a:spLocks noGrp="1"/>
          </p:cNvSpPr>
          <p:nvPr>
            <p:ph type="sldNum" sz="quarter" idx="12"/>
          </p:nvPr>
        </p:nvSpPr>
        <p:spPr/>
        <p:txBody>
          <a:bodyPr/>
          <a:lstStyle/>
          <a:p>
            <a:fld id="{7BE69E03-4804-4553-A1EC-F089884EF50F}" type="slidenum">
              <a:rPr lang="en-US" smtClean="0"/>
              <a:t>‹#›</a:t>
            </a:fld>
            <a:endParaRPr lang="en-US"/>
          </a:p>
        </p:txBody>
      </p:sp>
    </p:spTree>
    <p:extLst>
      <p:ext uri="{BB962C8B-B14F-4D97-AF65-F5344CB8AC3E}">
        <p14:creationId xmlns:p14="http://schemas.microsoft.com/office/powerpoint/2010/main" val="20432719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4B53B4F-080C-8523-03AD-871CC3B8D168}"/>
              </a:ext>
            </a:extLst>
          </p:cNvPr>
          <p:cNvSpPr/>
          <p:nvPr/>
        </p:nvSpPr>
        <p:spPr>
          <a:xfrm>
            <a:off x="1524" y="0"/>
            <a:ext cx="12188952" cy="6858000"/>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Rectangle 9">
            <a:extLst>
              <a:ext uri="{FF2B5EF4-FFF2-40B4-BE49-F238E27FC236}">
                <a16:creationId xmlns:a16="http://schemas.microsoft.com/office/drawing/2014/main" id="{D53B790B-70BD-FD52-2540-F1DA4882170E}"/>
              </a:ext>
            </a:extLst>
          </p:cNvPr>
          <p:cNvSpPr/>
          <p:nvPr/>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descr="Tag=AccentColor&#10;Flavor=Light&#10;Target=Line">
            <a:extLst>
              <a:ext uri="{FF2B5EF4-FFF2-40B4-BE49-F238E27FC236}">
                <a16:creationId xmlns:a16="http://schemas.microsoft.com/office/drawing/2014/main" id="{7D4FC5F0-CBD6-AEEB-4902-28D624068890}"/>
              </a:ext>
            </a:extLst>
          </p:cNvPr>
          <p:cNvCxnSpPr>
            <a:cxnSpLocks/>
          </p:cNvCxnSpPr>
          <p:nvPr/>
        </p:nvCxnSpPr>
        <p:spPr>
          <a:xfrm flipV="1">
            <a:off x="11496184"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descr="Tag=AccentColor&#10;Flavor=Light&#10;Target=Line">
            <a:extLst>
              <a:ext uri="{FF2B5EF4-FFF2-40B4-BE49-F238E27FC236}">
                <a16:creationId xmlns:a16="http://schemas.microsoft.com/office/drawing/2014/main" id="{FA9EB4DB-DDA5-1A45-7D87-B2BF67D2D1C3}"/>
              </a:ext>
            </a:extLst>
          </p:cNvPr>
          <p:cNvCxnSpPr>
            <a:cxnSpLocks/>
          </p:cNvCxnSpPr>
          <p:nvPr/>
        </p:nvCxnSpPr>
        <p:spPr>
          <a:xfrm>
            <a:off x="1524" y="6172200"/>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392AF870-601F-4570-A8A9-1003F8939C55}"/>
              </a:ext>
            </a:extLst>
          </p:cNvPr>
          <p:cNvSpPr>
            <a:spLocks noGrp="1"/>
          </p:cNvSpPr>
          <p:nvPr>
            <p:ph type="title"/>
          </p:nvPr>
        </p:nvSpPr>
        <p:spPr>
          <a:xfrm>
            <a:off x="420624"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BCCCECD-B6E7-4C40-8A84-65FD5A3F0AE2}"/>
              </a:ext>
            </a:extLst>
          </p:cNvPr>
          <p:cNvSpPr>
            <a:spLocks noGrp="1"/>
          </p:cNvSpPr>
          <p:nvPr>
            <p:ph type="body" idx="1"/>
          </p:nvPr>
        </p:nvSpPr>
        <p:spPr>
          <a:xfrm>
            <a:off x="420624"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3EFA4D-0E39-4E26-B43C-5D1084B3BAE2}"/>
              </a:ext>
            </a:extLst>
          </p:cNvPr>
          <p:cNvSpPr>
            <a:spLocks noGrp="1"/>
          </p:cNvSpPr>
          <p:nvPr>
            <p:ph type="dt" sz="half" idx="2"/>
          </p:nvPr>
        </p:nvSpPr>
        <p:spPr>
          <a:xfrm>
            <a:off x="420624" y="6217920"/>
            <a:ext cx="2743200" cy="640080"/>
          </a:xfrm>
          <a:prstGeom prst="rect">
            <a:avLst/>
          </a:prstGeom>
        </p:spPr>
        <p:txBody>
          <a:bodyPr vert="horz" lIns="91440" tIns="45720" rIns="91440" bIns="45720" rtlCol="0" anchor="ctr"/>
          <a:lstStyle>
            <a:lvl1pPr algn="l">
              <a:defRPr sz="1100">
                <a:solidFill>
                  <a:schemeClr val="tx2"/>
                </a:solidFill>
              </a:defRPr>
            </a:lvl1pPr>
          </a:lstStyle>
          <a:p>
            <a:fld id="{4130E2E1-AB46-4AD1-A226-B6B9C4D2F696}" type="datetime1">
              <a:rPr lang="en-US" smtClean="0"/>
              <a:t>4/14/2024</a:t>
            </a:fld>
            <a:endParaRPr lang="en-US" dirty="0"/>
          </a:p>
        </p:txBody>
      </p:sp>
      <p:sp>
        <p:nvSpPr>
          <p:cNvPr id="5" name="Footer Placeholder 4">
            <a:extLst>
              <a:ext uri="{FF2B5EF4-FFF2-40B4-BE49-F238E27FC236}">
                <a16:creationId xmlns:a16="http://schemas.microsoft.com/office/drawing/2014/main" id="{AE8851EA-2F2C-4012-8B96-51179BDD11B7}"/>
              </a:ext>
            </a:extLst>
          </p:cNvPr>
          <p:cNvSpPr>
            <a:spLocks noGrp="1"/>
          </p:cNvSpPr>
          <p:nvPr>
            <p:ph type="ftr" sz="quarter" idx="3"/>
          </p:nvPr>
        </p:nvSpPr>
        <p:spPr>
          <a:xfrm>
            <a:off x="3767328" y="6217920"/>
            <a:ext cx="7196328" cy="640080"/>
          </a:xfrm>
          <a:prstGeom prst="rect">
            <a:avLst/>
          </a:prstGeom>
        </p:spPr>
        <p:txBody>
          <a:bodyPr vert="horz" lIns="91440" tIns="45720" rIns="91440" bIns="45720" rtlCol="0" anchor="ctr"/>
          <a:lstStyle>
            <a:lvl1pPr algn="r">
              <a:defRPr sz="1100">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17BB8ACB-7A60-4D76-A149-0C57A30E0161}"/>
              </a:ext>
            </a:extLst>
          </p:cNvPr>
          <p:cNvSpPr>
            <a:spLocks noGrp="1"/>
          </p:cNvSpPr>
          <p:nvPr>
            <p:ph type="sldNum" sz="quarter" idx="4"/>
          </p:nvPr>
        </p:nvSpPr>
        <p:spPr>
          <a:xfrm>
            <a:off x="11503152" y="-18288"/>
            <a:ext cx="685800" cy="685800"/>
          </a:xfrm>
          <a:prstGeom prst="rect">
            <a:avLst/>
          </a:prstGeom>
        </p:spPr>
        <p:txBody>
          <a:bodyPr vert="horz" lIns="91440" tIns="45720" rIns="91440" bIns="45720" rtlCol="0" anchor="ctr"/>
          <a:lstStyle>
            <a:lvl1pPr algn="ctr">
              <a:defRPr sz="1100">
                <a:solidFill>
                  <a:schemeClr val="tx2"/>
                </a:solidFill>
              </a:defRPr>
            </a:lvl1pPr>
          </a:lstStyle>
          <a:p>
            <a:fld id="{7BE69E03-4804-4553-A1EC-F089884EF50F}" type="slidenum">
              <a:rPr lang="en-US" smtClean="0"/>
              <a:t>‹#›</a:t>
            </a:fld>
            <a:endParaRPr lang="en-US"/>
          </a:p>
        </p:txBody>
      </p:sp>
    </p:spTree>
    <p:extLst>
      <p:ext uri="{BB962C8B-B14F-4D97-AF65-F5344CB8AC3E}">
        <p14:creationId xmlns:p14="http://schemas.microsoft.com/office/powerpoint/2010/main" val="4139217369"/>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hdr="0" ftr="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Wingdings 2" panose="05020102010507070707" pitchFamily="18" charset="2"/>
        <a:buChar char=""/>
        <a:defRPr sz="18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Clr>
          <a:schemeClr val="accent2"/>
        </a:buClr>
        <a:buFont typeface="Wingdings 2" panose="05020102010507070707" pitchFamily="18" charset="2"/>
        <a:buChar char=""/>
        <a:defRPr sz="16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Clr>
          <a:schemeClr val="accent2"/>
        </a:buClr>
        <a:buFont typeface="Wingdings 2" panose="05020102010507070707" pitchFamily="18" charset="2"/>
        <a:buChar char=""/>
        <a:defRPr sz="14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Clr>
          <a:schemeClr val="accent2"/>
        </a:buClr>
        <a:buFont typeface="Wingdings 2" panose="05020102010507070707" pitchFamily="18" charset="2"/>
        <a:buChar char=""/>
        <a:defRPr sz="12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Clr>
          <a:schemeClr val="accent2"/>
        </a:buClr>
        <a:buFont typeface="Wingdings 2" panose="05020102010507070707" pitchFamily="18" charset="2"/>
        <a:buChar char=""/>
        <a:defRPr sz="11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basketballgrowthmindset.com/the-power-of-a-thank-you/" TargetMode="External"/><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B3B2C43-5E36-4768-8319-6752D24B47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Rectangle 10">
            <a:extLst>
              <a:ext uri="{FF2B5EF4-FFF2-40B4-BE49-F238E27FC236}">
                <a16:creationId xmlns:a16="http://schemas.microsoft.com/office/drawing/2014/main" id="{B044326E-7BB3-4929-BE33-05CA64DBB2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Rectangle 12">
            <a:extLst>
              <a:ext uri="{FF2B5EF4-FFF2-40B4-BE49-F238E27FC236}">
                <a16:creationId xmlns:a16="http://schemas.microsoft.com/office/drawing/2014/main" id="{731CF4E0-AA2D-43CA-A528-C52FB15824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6276" y="685800"/>
            <a:ext cx="10744200"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0E2201-F363-5265-081F-5BB8B8D9AE44}"/>
              </a:ext>
            </a:extLst>
          </p:cNvPr>
          <p:cNvSpPr>
            <a:spLocks noGrp="1"/>
          </p:cNvSpPr>
          <p:nvPr>
            <p:ph type="ctrTitle"/>
          </p:nvPr>
        </p:nvSpPr>
        <p:spPr>
          <a:xfrm>
            <a:off x="5989319" y="576263"/>
            <a:ext cx="5054196" cy="2967606"/>
          </a:xfrm>
        </p:spPr>
        <p:txBody>
          <a:bodyPr anchor="b">
            <a:normAutofit/>
          </a:bodyPr>
          <a:lstStyle/>
          <a:p>
            <a:r>
              <a:rPr lang="en-US" sz="4000" b="0" i="0" u="none" strike="noStrike" baseline="0" dirty="0">
                <a:latin typeface="NimbusRomNo9L-Regu"/>
              </a:rPr>
              <a:t>ADVERSARIAL TRAINING METHODS</a:t>
            </a:r>
            <a:br>
              <a:rPr lang="en-US" sz="4000" b="0" i="0" u="none" strike="noStrike" baseline="0" dirty="0">
                <a:latin typeface="NimbusRomNo9L-Regu"/>
              </a:rPr>
            </a:br>
            <a:r>
              <a:rPr lang="en-US" sz="4000" b="0" i="0" u="none" strike="noStrike" baseline="0" dirty="0">
                <a:latin typeface="NimbusRomNo9L-Regu"/>
              </a:rPr>
              <a:t>FOR SEMI-SUPERVISED TEXT CLASSIFICATION </a:t>
            </a:r>
            <a:endParaRPr lang="en-US" sz="8800" dirty="0"/>
          </a:p>
        </p:txBody>
      </p:sp>
      <p:sp>
        <p:nvSpPr>
          <p:cNvPr id="3" name="Subtitle 2">
            <a:extLst>
              <a:ext uri="{FF2B5EF4-FFF2-40B4-BE49-F238E27FC236}">
                <a16:creationId xmlns:a16="http://schemas.microsoft.com/office/drawing/2014/main" id="{0164335D-8EE5-7ED7-41D3-9A710A8ABC5F}"/>
              </a:ext>
            </a:extLst>
          </p:cNvPr>
          <p:cNvSpPr>
            <a:spLocks noGrp="1"/>
          </p:cNvSpPr>
          <p:nvPr>
            <p:ph type="subTitle" idx="1"/>
          </p:nvPr>
        </p:nvSpPr>
        <p:spPr>
          <a:xfrm>
            <a:off x="6094476" y="4774854"/>
            <a:ext cx="5054196" cy="2192683"/>
          </a:xfrm>
        </p:spPr>
        <p:txBody>
          <a:bodyPr>
            <a:normAutofit/>
          </a:bodyPr>
          <a:lstStyle/>
          <a:p>
            <a:pPr algn="l"/>
            <a:r>
              <a:rPr lang="en-US" sz="2200" dirty="0"/>
              <a:t>Presented By :</a:t>
            </a:r>
          </a:p>
          <a:p>
            <a:pPr algn="l"/>
            <a:r>
              <a:rPr lang="en-US" sz="2200" dirty="0"/>
              <a:t>Ashutosh Mishra</a:t>
            </a:r>
          </a:p>
          <a:p>
            <a:pPr algn="l"/>
            <a:r>
              <a:rPr lang="en-US" sz="2200" dirty="0"/>
              <a:t>Parisha Desai</a:t>
            </a:r>
          </a:p>
        </p:txBody>
      </p:sp>
      <p:pic>
        <p:nvPicPr>
          <p:cNvPr id="4" name="Picture 3" descr="Network Technology Background">
            <a:extLst>
              <a:ext uri="{FF2B5EF4-FFF2-40B4-BE49-F238E27FC236}">
                <a16:creationId xmlns:a16="http://schemas.microsoft.com/office/drawing/2014/main" id="{C183BF21-FEB9-A80F-919D-5E7A6CAB9C1C}"/>
              </a:ext>
            </a:extLst>
          </p:cNvPr>
          <p:cNvPicPr>
            <a:picLocks noChangeAspect="1"/>
          </p:cNvPicPr>
          <p:nvPr/>
        </p:nvPicPr>
        <p:blipFill rotWithShape="1">
          <a:blip r:embed="rId2"/>
          <a:srcRect l="43860" r="9539" b="-1"/>
          <a:stretch/>
        </p:blipFill>
        <p:spPr>
          <a:xfrm>
            <a:off x="-6472" y="10"/>
            <a:ext cx="5486394" cy="6857982"/>
          </a:xfrm>
          <a:prstGeom prst="rect">
            <a:avLst/>
          </a:prstGeom>
        </p:spPr>
      </p:pic>
      <p:sp>
        <p:nvSpPr>
          <p:cNvPr id="15" name="Rectangle 14">
            <a:extLst>
              <a:ext uri="{FF2B5EF4-FFF2-40B4-BE49-F238E27FC236}">
                <a16:creationId xmlns:a16="http://schemas.microsoft.com/office/drawing/2014/main" id="{3B083774-A903-4B1B-BC6A-94C1F048E8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479921" y="0"/>
            <a:ext cx="287517" cy="6857992"/>
          </a:xfrm>
          <a:prstGeom prst="rect">
            <a:avLst/>
          </a:prstGeom>
          <a:solidFill>
            <a:srgbClr val="65BFDC">
              <a:alpha val="25000"/>
            </a:srgb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endParaRPr>
          </a:p>
        </p:txBody>
      </p:sp>
      <p:cxnSp>
        <p:nvCxnSpPr>
          <p:cNvPr id="17" name="Straight Connector 16">
            <a:extLst>
              <a:ext uri="{FF2B5EF4-FFF2-40B4-BE49-F238E27FC236}">
                <a16:creationId xmlns:a16="http://schemas.microsoft.com/office/drawing/2014/main" id="{5D5FB189-1F48-4A47-B036-6AF7E11A8E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504676" y="-14198"/>
            <a:ext cx="0" cy="6858000"/>
          </a:xfrm>
          <a:prstGeom prst="line">
            <a:avLst/>
          </a:prstGeom>
          <a:ln w="9525" cap="rnd">
            <a:solidFill>
              <a:srgbClr val="65BFDC"/>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5B335DD-3163-4EC5-8B6B-2AB53E64D1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 y="6172200"/>
            <a:ext cx="12192000" cy="0"/>
          </a:xfrm>
          <a:prstGeom prst="line">
            <a:avLst/>
          </a:prstGeom>
          <a:ln w="9525" cap="rnd">
            <a:solidFill>
              <a:srgbClr val="65BFDC"/>
            </a:solidFill>
            <a:prstDash val="dash"/>
          </a:ln>
        </p:spPr>
        <p:style>
          <a:lnRef idx="1">
            <a:schemeClr val="accent1"/>
          </a:lnRef>
          <a:fillRef idx="0">
            <a:schemeClr val="accent1"/>
          </a:fillRef>
          <a:effectRef idx="0">
            <a:schemeClr val="accent1"/>
          </a:effectRef>
          <a:fontRef idx="minor">
            <a:schemeClr val="tx1"/>
          </a:fontRef>
        </p:style>
      </p:cxnSp>
      <p:sp>
        <p:nvSpPr>
          <p:cNvPr id="5" name="Date Placeholder 4">
            <a:extLst>
              <a:ext uri="{FF2B5EF4-FFF2-40B4-BE49-F238E27FC236}">
                <a16:creationId xmlns:a16="http://schemas.microsoft.com/office/drawing/2014/main" id="{69FB8B37-88BE-FF14-F245-037AD6EB4149}"/>
              </a:ext>
            </a:extLst>
          </p:cNvPr>
          <p:cNvSpPr>
            <a:spLocks noGrp="1"/>
          </p:cNvSpPr>
          <p:nvPr>
            <p:ph type="dt" sz="half" idx="10"/>
          </p:nvPr>
        </p:nvSpPr>
        <p:spPr/>
        <p:txBody>
          <a:bodyPr/>
          <a:lstStyle/>
          <a:p>
            <a:fld id="{A58E2722-FFC9-4F9D-9719-058C1C63C75D}" type="datetime1">
              <a:rPr lang="en-US" smtClean="0"/>
              <a:t>4/14/2024</a:t>
            </a:fld>
            <a:endParaRPr lang="en-US" dirty="0"/>
          </a:p>
        </p:txBody>
      </p:sp>
      <p:sp>
        <p:nvSpPr>
          <p:cNvPr id="6" name="Slide Number Placeholder 5">
            <a:extLst>
              <a:ext uri="{FF2B5EF4-FFF2-40B4-BE49-F238E27FC236}">
                <a16:creationId xmlns:a16="http://schemas.microsoft.com/office/drawing/2014/main" id="{2BF60F3A-924F-BED1-6E0A-CE47E89A88CA}"/>
              </a:ext>
            </a:extLst>
          </p:cNvPr>
          <p:cNvSpPr>
            <a:spLocks noGrp="1"/>
          </p:cNvSpPr>
          <p:nvPr>
            <p:ph type="sldNum" sz="quarter" idx="12"/>
          </p:nvPr>
        </p:nvSpPr>
        <p:spPr/>
        <p:txBody>
          <a:bodyPr/>
          <a:lstStyle/>
          <a:p>
            <a:fld id="{7BE69E03-4804-4553-A1EC-F089884EF50F}" type="slidenum">
              <a:rPr lang="en-US" smtClean="0"/>
              <a:t>1</a:t>
            </a:fld>
            <a:endParaRPr lang="en-US"/>
          </a:p>
        </p:txBody>
      </p:sp>
      <p:sp>
        <p:nvSpPr>
          <p:cNvPr id="7" name="TextBox 6">
            <a:extLst>
              <a:ext uri="{FF2B5EF4-FFF2-40B4-BE49-F238E27FC236}">
                <a16:creationId xmlns:a16="http://schemas.microsoft.com/office/drawing/2014/main" id="{4906AEAA-51BC-F3FF-07A5-F7099CF7EF57}"/>
              </a:ext>
            </a:extLst>
          </p:cNvPr>
          <p:cNvSpPr txBox="1"/>
          <p:nvPr/>
        </p:nvSpPr>
        <p:spPr>
          <a:xfrm>
            <a:off x="5767438" y="3614516"/>
            <a:ext cx="6294139" cy="461665"/>
          </a:xfrm>
          <a:prstGeom prst="rect">
            <a:avLst/>
          </a:prstGeom>
          <a:noFill/>
        </p:spPr>
        <p:txBody>
          <a:bodyPr wrap="square" rtlCol="0">
            <a:spAutoFit/>
          </a:bodyPr>
          <a:lstStyle/>
          <a:p>
            <a:r>
              <a:rPr lang="en-US" sz="2400" dirty="0" err="1">
                <a:solidFill>
                  <a:schemeClr val="tx2"/>
                </a:solidFill>
                <a:latin typeface="NimbusRomNo9L-Regu"/>
                <a:ea typeface="+mj-ea"/>
                <a:cs typeface="+mj-cs"/>
              </a:rPr>
              <a:t>Takeru</a:t>
            </a:r>
            <a:r>
              <a:rPr lang="en-US" sz="2400" dirty="0">
                <a:solidFill>
                  <a:schemeClr val="tx2"/>
                </a:solidFill>
                <a:latin typeface="NimbusRomNo9L-Regu"/>
                <a:ea typeface="+mj-ea"/>
                <a:cs typeface="+mj-cs"/>
              </a:rPr>
              <a:t> </a:t>
            </a:r>
            <a:r>
              <a:rPr lang="en-US" sz="2400" dirty="0" err="1">
                <a:solidFill>
                  <a:schemeClr val="tx2"/>
                </a:solidFill>
                <a:latin typeface="NimbusRomNo9L-Regu"/>
                <a:ea typeface="+mj-ea"/>
                <a:cs typeface="+mj-cs"/>
              </a:rPr>
              <a:t>Miyato</a:t>
            </a:r>
            <a:r>
              <a:rPr lang="en-US" sz="2400" dirty="0">
                <a:solidFill>
                  <a:schemeClr val="tx2"/>
                </a:solidFill>
                <a:latin typeface="NimbusRomNo9L-Regu"/>
                <a:ea typeface="+mj-ea"/>
                <a:cs typeface="+mj-cs"/>
              </a:rPr>
              <a:t>, Andrew M Dai, Ian Goodfellow</a:t>
            </a:r>
          </a:p>
        </p:txBody>
      </p:sp>
    </p:spTree>
    <p:extLst>
      <p:ext uri="{BB962C8B-B14F-4D97-AF65-F5344CB8AC3E}">
        <p14:creationId xmlns:p14="http://schemas.microsoft.com/office/powerpoint/2010/main" val="4446776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68F8437-9D19-1077-C262-93BC98676F33}"/>
              </a:ext>
            </a:extLst>
          </p:cNvPr>
          <p:cNvSpPr>
            <a:spLocks noGrp="1"/>
          </p:cNvSpPr>
          <p:nvPr>
            <p:ph type="sldNum" sz="quarter" idx="12"/>
          </p:nvPr>
        </p:nvSpPr>
        <p:spPr/>
        <p:txBody>
          <a:bodyPr/>
          <a:lstStyle/>
          <a:p>
            <a:fld id="{7BE69E03-4804-4553-A1EC-F089884EF50F}" type="slidenum">
              <a:rPr lang="en-US" smtClean="0"/>
              <a:t>10</a:t>
            </a:fld>
            <a:endParaRPr lang="en-US"/>
          </a:p>
        </p:txBody>
      </p:sp>
      <p:sp>
        <p:nvSpPr>
          <p:cNvPr id="13" name="Title 1">
            <a:extLst>
              <a:ext uri="{FF2B5EF4-FFF2-40B4-BE49-F238E27FC236}">
                <a16:creationId xmlns:a16="http://schemas.microsoft.com/office/drawing/2014/main" id="{EBBC40E3-4A74-3E7E-8EC6-491FF3CF093A}"/>
              </a:ext>
            </a:extLst>
          </p:cNvPr>
          <p:cNvSpPr>
            <a:spLocks noGrp="1"/>
          </p:cNvSpPr>
          <p:nvPr>
            <p:ph type="title"/>
          </p:nvPr>
        </p:nvSpPr>
        <p:spPr>
          <a:xfrm>
            <a:off x="465754" y="65849"/>
            <a:ext cx="10515600" cy="1325563"/>
          </a:xfrm>
        </p:spPr>
        <p:txBody>
          <a:bodyPr>
            <a:normAutofit/>
          </a:bodyPr>
          <a:lstStyle/>
          <a:p>
            <a:r>
              <a:rPr lang="en-US" sz="4400" dirty="0"/>
              <a:t>Enhancement Demo</a:t>
            </a:r>
          </a:p>
        </p:txBody>
      </p:sp>
      <p:pic>
        <p:nvPicPr>
          <p:cNvPr id="2" name="finalenhancmntvideo">
            <a:hlinkClick r:id="" action="ppaction://media"/>
            <a:extLst>
              <a:ext uri="{FF2B5EF4-FFF2-40B4-BE49-F238E27FC236}">
                <a16:creationId xmlns:a16="http://schemas.microsoft.com/office/drawing/2014/main" id="{89B53F34-4FD1-D164-A0F6-5ED8344B2C3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77748" y="1070661"/>
            <a:ext cx="9451155" cy="5191995"/>
          </a:xfrm>
          <a:prstGeom prst="rect">
            <a:avLst/>
          </a:prstGeom>
        </p:spPr>
      </p:pic>
      <p:sp>
        <p:nvSpPr>
          <p:cNvPr id="3" name="Date Placeholder 2">
            <a:extLst>
              <a:ext uri="{FF2B5EF4-FFF2-40B4-BE49-F238E27FC236}">
                <a16:creationId xmlns:a16="http://schemas.microsoft.com/office/drawing/2014/main" id="{C015A857-AE5F-EF91-B280-A18112FE2592}"/>
              </a:ext>
            </a:extLst>
          </p:cNvPr>
          <p:cNvSpPr>
            <a:spLocks noGrp="1"/>
          </p:cNvSpPr>
          <p:nvPr>
            <p:ph type="dt" sz="half" idx="10"/>
          </p:nvPr>
        </p:nvSpPr>
        <p:spPr/>
        <p:txBody>
          <a:bodyPr/>
          <a:lstStyle/>
          <a:p>
            <a:fld id="{ACF42EFB-3FEB-447C-B499-EFF79CF53C12}" type="datetime1">
              <a:rPr lang="en-US" smtClean="0"/>
              <a:t>4/14/2024</a:t>
            </a:fld>
            <a:endParaRPr lang="en-US" dirty="0"/>
          </a:p>
        </p:txBody>
      </p:sp>
    </p:spTree>
    <p:extLst>
      <p:ext uri="{BB962C8B-B14F-4D97-AF65-F5344CB8AC3E}">
        <p14:creationId xmlns:p14="http://schemas.microsoft.com/office/powerpoint/2010/main" val="3215731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9EE9E-5E05-0C3A-42DB-6F129C4523C6}"/>
              </a:ext>
            </a:extLst>
          </p:cNvPr>
          <p:cNvSpPr>
            <a:spLocks noGrp="1"/>
          </p:cNvSpPr>
          <p:nvPr>
            <p:ph type="title"/>
          </p:nvPr>
        </p:nvSpPr>
        <p:spPr>
          <a:xfrm>
            <a:off x="569976" y="227475"/>
            <a:ext cx="10515600" cy="1325563"/>
          </a:xfrm>
        </p:spPr>
        <p:txBody>
          <a:bodyPr/>
          <a:lstStyle/>
          <a:p>
            <a:r>
              <a:rPr lang="en-US" dirty="0"/>
              <a:t>Key Learnings</a:t>
            </a:r>
          </a:p>
        </p:txBody>
      </p:sp>
      <p:sp>
        <p:nvSpPr>
          <p:cNvPr id="3" name="Content Placeholder 2">
            <a:extLst>
              <a:ext uri="{FF2B5EF4-FFF2-40B4-BE49-F238E27FC236}">
                <a16:creationId xmlns:a16="http://schemas.microsoft.com/office/drawing/2014/main" id="{4D324FD4-27AB-E304-697F-E1A688C6FC18}"/>
              </a:ext>
            </a:extLst>
          </p:cNvPr>
          <p:cNvSpPr>
            <a:spLocks noGrp="1"/>
          </p:cNvSpPr>
          <p:nvPr>
            <p:ph idx="1"/>
          </p:nvPr>
        </p:nvSpPr>
        <p:spPr>
          <a:xfrm>
            <a:off x="1106424" y="1553038"/>
            <a:ext cx="11053782" cy="4772942"/>
          </a:xfrm>
        </p:spPr>
        <p:txBody>
          <a:bodyPr>
            <a:normAutofit/>
          </a:bodyPr>
          <a:lstStyle/>
          <a:p>
            <a:pPr algn="just"/>
            <a:r>
              <a:rPr lang="en-US" sz="2800" b="0" i="0" dirty="0">
                <a:effectLst/>
                <a:latin typeface="Adobe Clean"/>
              </a:rPr>
              <a:t>Adversarial training and virtual adversarial training are effective methods for regularizing supervised learning algorithms and extending them to the semi-supervised setting. ​ ​</a:t>
            </a:r>
          </a:p>
          <a:p>
            <a:pPr algn="just"/>
            <a:r>
              <a:rPr lang="en-US" sz="2800" dirty="0">
                <a:latin typeface="Adobe Clean"/>
              </a:rPr>
              <a:t>Environment availability and setup had to be compatible with </a:t>
            </a:r>
            <a:r>
              <a:rPr lang="en-US" sz="2800" dirty="0" err="1">
                <a:latin typeface="Adobe Clean"/>
              </a:rPr>
              <a:t>Tensorflow</a:t>
            </a:r>
            <a:r>
              <a:rPr lang="en-US" sz="2800" dirty="0">
                <a:latin typeface="Adobe Clean"/>
              </a:rPr>
              <a:t> 1.4.0 and python version 3.6.5 for proper functioning of code</a:t>
            </a:r>
          </a:p>
          <a:p>
            <a:pPr algn="just"/>
            <a:r>
              <a:rPr lang="en-US" sz="2800" b="0" i="0" dirty="0">
                <a:effectLst/>
                <a:latin typeface="Adobe Clean"/>
              </a:rPr>
              <a:t>Resource availability in terms of training the model </a:t>
            </a:r>
          </a:p>
          <a:p>
            <a:pPr algn="just"/>
            <a:r>
              <a:rPr lang="en-US" sz="2800" dirty="0">
                <a:latin typeface="Adobe Clean"/>
              </a:rPr>
              <a:t>Use of state of art transfer learning techniques using hugging face transformers models like GPT2, </a:t>
            </a:r>
            <a:r>
              <a:rPr lang="en-US" sz="2800" dirty="0" err="1">
                <a:latin typeface="Adobe Clean"/>
              </a:rPr>
              <a:t>Distilbert</a:t>
            </a:r>
            <a:r>
              <a:rPr lang="en-US" sz="2800" dirty="0">
                <a:latin typeface="Adobe Clean"/>
              </a:rPr>
              <a:t>, Roberta etc.</a:t>
            </a:r>
          </a:p>
          <a:p>
            <a:pPr marL="0" indent="0" algn="just">
              <a:buNone/>
            </a:pPr>
            <a:endParaRPr lang="en-US" sz="2300" b="0" i="0" dirty="0">
              <a:effectLst/>
              <a:latin typeface="Adobe Clean"/>
            </a:endParaRPr>
          </a:p>
        </p:txBody>
      </p:sp>
      <p:sp>
        <p:nvSpPr>
          <p:cNvPr id="4" name="Date Placeholder 3">
            <a:extLst>
              <a:ext uri="{FF2B5EF4-FFF2-40B4-BE49-F238E27FC236}">
                <a16:creationId xmlns:a16="http://schemas.microsoft.com/office/drawing/2014/main" id="{F839F04E-6EB2-F45E-E1EC-692755645861}"/>
              </a:ext>
            </a:extLst>
          </p:cNvPr>
          <p:cNvSpPr>
            <a:spLocks noGrp="1"/>
          </p:cNvSpPr>
          <p:nvPr>
            <p:ph type="dt" sz="half" idx="10"/>
          </p:nvPr>
        </p:nvSpPr>
        <p:spPr/>
        <p:txBody>
          <a:bodyPr/>
          <a:lstStyle/>
          <a:p>
            <a:fld id="{4F363246-EF0C-4B17-97A7-4660A73A8D81}" type="datetime1">
              <a:rPr lang="en-US" smtClean="0"/>
              <a:t>4/14/2024</a:t>
            </a:fld>
            <a:endParaRPr lang="en-US" dirty="0"/>
          </a:p>
        </p:txBody>
      </p:sp>
      <p:sp>
        <p:nvSpPr>
          <p:cNvPr id="6" name="Slide Number Placeholder 5">
            <a:extLst>
              <a:ext uri="{FF2B5EF4-FFF2-40B4-BE49-F238E27FC236}">
                <a16:creationId xmlns:a16="http://schemas.microsoft.com/office/drawing/2014/main" id="{B4D83FBC-C434-EC1D-AF98-1E473C92046E}"/>
              </a:ext>
            </a:extLst>
          </p:cNvPr>
          <p:cNvSpPr>
            <a:spLocks noGrp="1"/>
          </p:cNvSpPr>
          <p:nvPr>
            <p:ph type="sldNum" sz="quarter" idx="12"/>
          </p:nvPr>
        </p:nvSpPr>
        <p:spPr/>
        <p:txBody>
          <a:bodyPr/>
          <a:lstStyle/>
          <a:p>
            <a:fld id="{7BE69E03-4804-4553-A1EC-F089884EF50F}" type="slidenum">
              <a:rPr lang="en-US" smtClean="0"/>
              <a:t>11</a:t>
            </a:fld>
            <a:endParaRPr lang="en-US"/>
          </a:p>
        </p:txBody>
      </p:sp>
    </p:spTree>
    <p:extLst>
      <p:ext uri="{BB962C8B-B14F-4D97-AF65-F5344CB8AC3E}">
        <p14:creationId xmlns:p14="http://schemas.microsoft.com/office/powerpoint/2010/main" val="2235869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8651B67-7902-7444-8387-3992484082DE}"/>
              </a:ext>
            </a:extLst>
          </p:cNvPr>
          <p:cNvSpPr>
            <a:spLocks noGrp="1"/>
          </p:cNvSpPr>
          <p:nvPr>
            <p:ph type="dt" sz="half" idx="10"/>
          </p:nvPr>
        </p:nvSpPr>
        <p:spPr/>
        <p:txBody>
          <a:bodyPr/>
          <a:lstStyle/>
          <a:p>
            <a:fld id="{F8A9BB82-0E4F-4388-AE1D-D35E278DE236}" type="datetime1">
              <a:rPr lang="en-US" smtClean="0"/>
              <a:t>4/14/2024</a:t>
            </a:fld>
            <a:endParaRPr lang="en-US" dirty="0"/>
          </a:p>
        </p:txBody>
      </p:sp>
      <p:sp>
        <p:nvSpPr>
          <p:cNvPr id="5" name="Slide Number Placeholder 4">
            <a:extLst>
              <a:ext uri="{FF2B5EF4-FFF2-40B4-BE49-F238E27FC236}">
                <a16:creationId xmlns:a16="http://schemas.microsoft.com/office/drawing/2014/main" id="{2F828394-D028-E42D-9534-7EDB5AD2BEDB}"/>
              </a:ext>
            </a:extLst>
          </p:cNvPr>
          <p:cNvSpPr>
            <a:spLocks noGrp="1"/>
          </p:cNvSpPr>
          <p:nvPr>
            <p:ph type="sldNum" sz="quarter" idx="12"/>
          </p:nvPr>
        </p:nvSpPr>
        <p:spPr/>
        <p:txBody>
          <a:bodyPr/>
          <a:lstStyle/>
          <a:p>
            <a:fld id="{7BE69E03-4804-4553-A1EC-F089884EF50F}" type="slidenum">
              <a:rPr lang="en-US" smtClean="0"/>
              <a:t>12</a:t>
            </a:fld>
            <a:endParaRPr lang="en-US"/>
          </a:p>
        </p:txBody>
      </p:sp>
      <p:pic>
        <p:nvPicPr>
          <p:cNvPr id="7" name="Picture 6" descr="A black text on a white background&#10;&#10;Description automatically generated">
            <a:extLst>
              <a:ext uri="{FF2B5EF4-FFF2-40B4-BE49-F238E27FC236}">
                <a16:creationId xmlns:a16="http://schemas.microsoft.com/office/drawing/2014/main" id="{DF6678C7-12D2-5045-7CD1-A190C334521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362200" y="1685925"/>
            <a:ext cx="7467600" cy="3486150"/>
          </a:xfrm>
          <a:prstGeom prst="rect">
            <a:avLst/>
          </a:prstGeom>
        </p:spPr>
      </p:pic>
    </p:spTree>
    <p:extLst>
      <p:ext uri="{BB962C8B-B14F-4D97-AF65-F5344CB8AC3E}">
        <p14:creationId xmlns:p14="http://schemas.microsoft.com/office/powerpoint/2010/main" val="2353052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3F81E-CA82-C6CD-8024-4F863A4E71D8}"/>
              </a:ext>
            </a:extLst>
          </p:cNvPr>
          <p:cNvSpPr>
            <a:spLocks noGrp="1"/>
          </p:cNvSpPr>
          <p:nvPr>
            <p:ph type="title"/>
          </p:nvPr>
        </p:nvSpPr>
        <p:spPr/>
        <p:txBody>
          <a:bodyPr>
            <a:normAutofit fontScale="90000"/>
          </a:bodyPr>
          <a:lstStyle/>
          <a:p>
            <a:r>
              <a:rPr lang="en-US" dirty="0"/>
              <a:t>What is Adversarial &amp; Virtual Adversarial Training</a:t>
            </a:r>
          </a:p>
        </p:txBody>
      </p:sp>
      <p:sp>
        <p:nvSpPr>
          <p:cNvPr id="7" name="Content Placeholder 6">
            <a:extLst>
              <a:ext uri="{FF2B5EF4-FFF2-40B4-BE49-F238E27FC236}">
                <a16:creationId xmlns:a16="http://schemas.microsoft.com/office/drawing/2014/main" id="{680391D1-D429-6C99-D157-A74E96F18388}"/>
              </a:ext>
            </a:extLst>
          </p:cNvPr>
          <p:cNvSpPr>
            <a:spLocks noGrp="1"/>
          </p:cNvSpPr>
          <p:nvPr>
            <p:ph sz="half" idx="1"/>
          </p:nvPr>
        </p:nvSpPr>
        <p:spPr/>
        <p:txBody>
          <a:bodyPr>
            <a:normAutofit fontScale="92500" lnSpcReduction="20000"/>
          </a:bodyPr>
          <a:lstStyle/>
          <a:p>
            <a:pPr algn="just"/>
            <a:r>
              <a:rPr lang="en-US" dirty="0"/>
              <a:t>Adversarial Training</a:t>
            </a:r>
          </a:p>
          <a:p>
            <a:pPr algn="just"/>
            <a:r>
              <a:rPr lang="en-US" dirty="0">
                <a:solidFill>
                  <a:srgbClr val="0D0D0D"/>
                </a:solidFill>
                <a:highlight>
                  <a:srgbClr val="FFFFFF"/>
                </a:highlight>
                <a:latin typeface="Söhne"/>
              </a:rPr>
              <a:t>A</a:t>
            </a:r>
            <a:r>
              <a:rPr lang="en-US" b="0" i="0" dirty="0">
                <a:solidFill>
                  <a:srgbClr val="0D0D0D"/>
                </a:solidFill>
                <a:effectLst/>
                <a:highlight>
                  <a:srgbClr val="FFFFFF"/>
                </a:highlight>
                <a:latin typeface="Söhne"/>
              </a:rPr>
              <a:t>ugmenting the training data with small perturbations to increase the model's loss</a:t>
            </a:r>
          </a:p>
          <a:p>
            <a:pPr algn="just"/>
            <a:r>
              <a:rPr lang="en-US" b="0" i="0" dirty="0">
                <a:solidFill>
                  <a:srgbClr val="0D0D0D"/>
                </a:solidFill>
                <a:effectLst/>
                <a:highlight>
                  <a:srgbClr val="FFFFFF"/>
                </a:highlight>
                <a:latin typeface="Söhne"/>
              </a:rPr>
              <a:t>Model learns to better handle such perturbations becoming </a:t>
            </a:r>
            <a:r>
              <a:rPr lang="en-US" b="0" i="0" dirty="0">
                <a:solidFill>
                  <a:srgbClr val="1F1F1F"/>
                </a:solidFill>
                <a:effectLst/>
                <a:highlight>
                  <a:srgbClr val="FFFFFF"/>
                </a:highlight>
                <a:latin typeface="Google Sans"/>
              </a:rPr>
              <a:t>resistant to adversarial examples.</a:t>
            </a:r>
            <a:r>
              <a:rPr lang="en-US" b="0" i="0" dirty="0">
                <a:solidFill>
                  <a:srgbClr val="0D0D0D"/>
                </a:solidFill>
                <a:effectLst/>
                <a:highlight>
                  <a:srgbClr val="FFFFFF"/>
                </a:highlight>
                <a:latin typeface="Söhne"/>
              </a:rPr>
              <a:t>, thereby improving its robustness and </a:t>
            </a:r>
            <a:r>
              <a:rPr lang="en-US" dirty="0">
                <a:solidFill>
                  <a:srgbClr val="0D0D0D"/>
                </a:solidFill>
                <a:highlight>
                  <a:srgbClr val="FFFFFF"/>
                </a:highlight>
                <a:latin typeface="Söhne"/>
              </a:rPr>
              <a:t>improves its generalization performance.</a:t>
            </a:r>
          </a:p>
          <a:p>
            <a:pPr algn="just"/>
            <a:r>
              <a:rPr lang="en-US" dirty="0">
                <a:solidFill>
                  <a:srgbClr val="0D0D0D"/>
                </a:solidFill>
                <a:highlight>
                  <a:srgbClr val="FFFFFF"/>
                </a:highlight>
                <a:latin typeface="Söhne"/>
              </a:rPr>
              <a:t>Example - </a:t>
            </a:r>
            <a:r>
              <a:rPr lang="en-US" b="0" i="0" dirty="0">
                <a:solidFill>
                  <a:srgbClr val="1F1F1F"/>
                </a:solidFill>
                <a:effectLst/>
                <a:highlight>
                  <a:srgbClr val="FFFFFF"/>
                </a:highlight>
                <a:latin typeface="Google Sans"/>
              </a:rPr>
              <a:t>standard text classifier might be trained on labeled reviews like:</a:t>
            </a:r>
          </a:p>
          <a:p>
            <a:pPr lvl="1" algn="just"/>
            <a:r>
              <a:rPr lang="en-US" b="0" i="0" dirty="0">
                <a:solidFill>
                  <a:srgbClr val="1F1F1F"/>
                </a:solidFill>
                <a:effectLst/>
                <a:highlight>
                  <a:srgbClr val="FFFFFF"/>
                </a:highlight>
                <a:latin typeface="Google Sans"/>
              </a:rPr>
              <a:t>"This movie was </a:t>
            </a:r>
            <a:r>
              <a:rPr lang="en-US" b="1" i="0" dirty="0">
                <a:solidFill>
                  <a:srgbClr val="1F1F1F"/>
                </a:solidFill>
                <a:effectLst/>
                <a:highlight>
                  <a:srgbClr val="FFFFFF"/>
                </a:highlight>
                <a:latin typeface="Google Sans"/>
              </a:rPr>
              <a:t>fantastic</a:t>
            </a:r>
            <a:r>
              <a:rPr lang="en-US" b="0" i="0" dirty="0">
                <a:solidFill>
                  <a:srgbClr val="1F1F1F"/>
                </a:solidFill>
                <a:effectLst/>
                <a:highlight>
                  <a:srgbClr val="FFFFFF"/>
                </a:highlight>
                <a:latin typeface="Google Sans"/>
              </a:rPr>
              <a:t>! A must-watch!" (Positive)</a:t>
            </a:r>
          </a:p>
          <a:p>
            <a:pPr lvl="1">
              <a:buFont typeface="Arial" panose="020B0604020202020204" pitchFamily="34" charset="0"/>
              <a:buChar char="•"/>
            </a:pPr>
            <a:r>
              <a:rPr lang="en-US" b="0" i="0" dirty="0">
                <a:solidFill>
                  <a:srgbClr val="1F1F1F"/>
                </a:solidFill>
                <a:effectLst/>
                <a:highlight>
                  <a:srgbClr val="FFFFFF"/>
                </a:highlight>
                <a:latin typeface="Google Sans"/>
              </a:rPr>
              <a:t>"The plot was </a:t>
            </a:r>
            <a:r>
              <a:rPr lang="en-US" b="1" i="0" dirty="0">
                <a:solidFill>
                  <a:srgbClr val="1F1F1F"/>
                </a:solidFill>
                <a:effectLst/>
                <a:highlight>
                  <a:srgbClr val="FFFFFF"/>
                </a:highlight>
                <a:latin typeface="Google Sans"/>
              </a:rPr>
              <a:t>terrible</a:t>
            </a:r>
            <a:r>
              <a:rPr lang="en-US" b="0" i="0" dirty="0">
                <a:solidFill>
                  <a:srgbClr val="1F1F1F"/>
                </a:solidFill>
                <a:effectLst/>
                <a:highlight>
                  <a:srgbClr val="FFFFFF"/>
                </a:highlight>
                <a:latin typeface="Google Sans"/>
              </a:rPr>
              <a:t>, and the acting was unbelievable." (Negative)</a:t>
            </a:r>
          </a:p>
          <a:p>
            <a:pPr lvl="1" algn="just"/>
            <a:r>
              <a:rPr lang="en-US" b="0" i="0" dirty="0">
                <a:solidFill>
                  <a:srgbClr val="1F1F1F"/>
                </a:solidFill>
                <a:effectLst/>
                <a:highlight>
                  <a:srgbClr val="FFFFFF"/>
                </a:highlight>
                <a:latin typeface="Google Sans"/>
              </a:rPr>
              <a:t>Adversarial Example: "This movie was </a:t>
            </a:r>
            <a:r>
              <a:rPr lang="en-US" b="1" i="0" dirty="0">
                <a:solidFill>
                  <a:srgbClr val="1F1F1F"/>
                </a:solidFill>
                <a:effectLst/>
                <a:highlight>
                  <a:srgbClr val="FFFFFF"/>
                </a:highlight>
                <a:latin typeface="Google Sans"/>
              </a:rPr>
              <a:t>almost</a:t>
            </a:r>
            <a:r>
              <a:rPr lang="en-US" b="0" i="0" dirty="0">
                <a:solidFill>
                  <a:srgbClr val="1F1F1F"/>
                </a:solidFill>
                <a:effectLst/>
                <a:highlight>
                  <a:srgbClr val="FFFFFF"/>
                </a:highlight>
                <a:latin typeface="Google Sans"/>
              </a:rPr>
              <a:t> fantastic! A must-watch, </a:t>
            </a:r>
            <a:r>
              <a:rPr lang="en-US" b="1" i="0" dirty="0">
                <a:solidFill>
                  <a:srgbClr val="1F1F1F"/>
                </a:solidFill>
                <a:effectLst/>
                <a:highlight>
                  <a:srgbClr val="FFFFFF"/>
                </a:highlight>
                <a:latin typeface="Google Sans"/>
              </a:rPr>
              <a:t>but the ending was a bit weak</a:t>
            </a:r>
            <a:r>
              <a:rPr lang="en-US" b="0" i="0" dirty="0">
                <a:solidFill>
                  <a:srgbClr val="1F1F1F"/>
                </a:solidFill>
                <a:effectLst/>
                <a:highlight>
                  <a:srgbClr val="FFFFFF"/>
                </a:highlight>
                <a:latin typeface="Google Sans"/>
              </a:rPr>
              <a:t>." (Subtly alters sentiment)</a:t>
            </a:r>
          </a:p>
          <a:p>
            <a:pPr algn="just"/>
            <a:endParaRPr lang="en-US" dirty="0"/>
          </a:p>
        </p:txBody>
      </p:sp>
      <p:sp>
        <p:nvSpPr>
          <p:cNvPr id="8" name="Content Placeholder 7">
            <a:extLst>
              <a:ext uri="{FF2B5EF4-FFF2-40B4-BE49-F238E27FC236}">
                <a16:creationId xmlns:a16="http://schemas.microsoft.com/office/drawing/2014/main" id="{CAF385EC-7D12-A85E-649E-7555C147E113}"/>
              </a:ext>
            </a:extLst>
          </p:cNvPr>
          <p:cNvSpPr>
            <a:spLocks noGrp="1"/>
          </p:cNvSpPr>
          <p:nvPr>
            <p:ph sz="half" idx="2"/>
          </p:nvPr>
        </p:nvSpPr>
        <p:spPr/>
        <p:txBody>
          <a:bodyPr>
            <a:normAutofit fontScale="92500" lnSpcReduction="20000"/>
          </a:bodyPr>
          <a:lstStyle/>
          <a:p>
            <a:pPr algn="just"/>
            <a:r>
              <a:rPr lang="en-US" dirty="0"/>
              <a:t>Virtual Adversarial Training</a:t>
            </a:r>
          </a:p>
          <a:p>
            <a:pPr algn="just"/>
            <a:r>
              <a:rPr lang="en-US" dirty="0">
                <a:solidFill>
                  <a:srgbClr val="0D0D0D"/>
                </a:solidFill>
                <a:highlight>
                  <a:srgbClr val="FFFFFF"/>
                </a:highlight>
                <a:latin typeface="Söhne"/>
              </a:rPr>
              <a:t>E</a:t>
            </a:r>
            <a:r>
              <a:rPr lang="en-US" b="0" i="0" dirty="0">
                <a:solidFill>
                  <a:srgbClr val="0D0D0D"/>
                </a:solidFill>
                <a:effectLst/>
                <a:highlight>
                  <a:srgbClr val="FFFFFF"/>
                </a:highlight>
                <a:latin typeface="Söhne"/>
              </a:rPr>
              <a:t>xtends the concept of adversarial training to semi-supervised learning scenarios (limited amount of labeled data, along with a larger pool of unlabeled data).</a:t>
            </a:r>
          </a:p>
          <a:p>
            <a:pPr algn="just"/>
            <a:r>
              <a:rPr lang="en-US" b="0" i="0" dirty="0">
                <a:solidFill>
                  <a:srgbClr val="1F1F1F"/>
                </a:solidFill>
                <a:effectLst/>
                <a:highlight>
                  <a:srgbClr val="FFFFFF"/>
                </a:highlight>
                <a:latin typeface="Google Sans"/>
              </a:rPr>
              <a:t>Model virtually modifies the text data (not actually changing the original data) in a way that maximizes the difference in the model's predicted output.  </a:t>
            </a:r>
          </a:p>
          <a:p>
            <a:pPr algn="just"/>
            <a:r>
              <a:rPr lang="en-US" b="0" i="0" dirty="0">
                <a:solidFill>
                  <a:srgbClr val="1F1F1F"/>
                </a:solidFill>
                <a:effectLst/>
                <a:highlight>
                  <a:srgbClr val="FFFFFF"/>
                </a:highlight>
                <a:latin typeface="Google Sans"/>
              </a:rPr>
              <a:t>The model is then trained to minimize the difference between its predictions for the original text and the virtually perturbed text.</a:t>
            </a:r>
          </a:p>
          <a:p>
            <a:pPr algn="l">
              <a:buFont typeface="Arial" panose="020B0604020202020204" pitchFamily="34" charset="0"/>
              <a:buChar char="•"/>
            </a:pPr>
            <a:r>
              <a:rPr lang="en-US" b="0" i="0" dirty="0">
                <a:solidFill>
                  <a:srgbClr val="1F1F1F"/>
                </a:solidFill>
                <a:effectLst/>
                <a:highlight>
                  <a:srgbClr val="FFFFFF"/>
                </a:highlight>
                <a:latin typeface="Google Sans"/>
              </a:rPr>
              <a:t>Example </a:t>
            </a:r>
            <a:r>
              <a:rPr lang="en-US" i="0" dirty="0">
                <a:solidFill>
                  <a:srgbClr val="1F1F1F"/>
                </a:solidFill>
                <a:effectLst/>
                <a:highlight>
                  <a:srgbClr val="FFFFFF"/>
                </a:highlight>
                <a:latin typeface="Google Sans"/>
              </a:rPr>
              <a:t>Spam Filtering with Limited Training Data</a:t>
            </a:r>
          </a:p>
          <a:p>
            <a:pPr lvl="1">
              <a:buFont typeface="Arial" panose="020B0604020202020204" pitchFamily="34" charset="0"/>
              <a:buChar char="•"/>
            </a:pPr>
            <a:r>
              <a:rPr lang="en-US" b="0" i="0" dirty="0">
                <a:solidFill>
                  <a:srgbClr val="1F1F1F"/>
                </a:solidFill>
                <a:effectLst/>
                <a:highlight>
                  <a:srgbClr val="FFFFFF"/>
                </a:highlight>
                <a:latin typeface="Google Sans"/>
              </a:rPr>
              <a:t>Adding common spam trigger words like "</a:t>
            </a:r>
            <a:r>
              <a:rPr lang="en-US" b="1" i="0" dirty="0">
                <a:solidFill>
                  <a:srgbClr val="1F1F1F"/>
                </a:solidFill>
                <a:effectLst/>
                <a:highlight>
                  <a:srgbClr val="FFFFFF"/>
                </a:highlight>
                <a:latin typeface="Google Sans"/>
              </a:rPr>
              <a:t>FREE!</a:t>
            </a:r>
            <a:r>
              <a:rPr lang="en-US" b="0" i="0" dirty="0">
                <a:solidFill>
                  <a:srgbClr val="1F1F1F"/>
                </a:solidFill>
                <a:effectLst/>
                <a:highlight>
                  <a:srgbClr val="FFFFFF"/>
                </a:highlight>
                <a:latin typeface="Google Sans"/>
              </a:rPr>
              <a:t>" or "</a:t>
            </a:r>
            <a:r>
              <a:rPr lang="en-US" b="1" i="0" dirty="0">
                <a:solidFill>
                  <a:srgbClr val="1F1F1F"/>
                </a:solidFill>
                <a:effectLst/>
                <a:highlight>
                  <a:srgbClr val="FFFFFF"/>
                </a:highlight>
                <a:latin typeface="Google Sans"/>
              </a:rPr>
              <a:t>Urgent!</a:t>
            </a:r>
            <a:r>
              <a:rPr lang="en-US" b="0" i="0" dirty="0">
                <a:solidFill>
                  <a:srgbClr val="1F1F1F"/>
                </a:solidFill>
                <a:effectLst/>
                <a:highlight>
                  <a:srgbClr val="FFFFFF"/>
                </a:highlight>
                <a:latin typeface="Google Sans"/>
              </a:rPr>
              <a:t>"</a:t>
            </a:r>
          </a:p>
          <a:p>
            <a:pPr lvl="1">
              <a:buFont typeface="Arial" panose="020B0604020202020204" pitchFamily="34" charset="0"/>
              <a:buChar char="•"/>
            </a:pPr>
            <a:r>
              <a:rPr lang="en-US" b="0" i="0" dirty="0">
                <a:solidFill>
                  <a:srgbClr val="1F1F1F"/>
                </a:solidFill>
                <a:effectLst/>
                <a:highlight>
                  <a:srgbClr val="FFFFFF"/>
                </a:highlight>
                <a:latin typeface="Google Sans"/>
              </a:rPr>
              <a:t>Virtual perturbations like slightly changing the sender's name to resemble a known spammer format (e.g., "</a:t>
            </a:r>
            <a:r>
              <a:rPr lang="en-US" b="0" i="0" dirty="0" err="1">
                <a:solidFill>
                  <a:srgbClr val="1F1F1F"/>
                </a:solidFill>
                <a:effectLst/>
                <a:highlight>
                  <a:srgbClr val="FFFFFF"/>
                </a:highlight>
                <a:latin typeface="Google Sans"/>
              </a:rPr>
              <a:t>B@nk</a:t>
            </a:r>
            <a:r>
              <a:rPr lang="en-US" b="0" i="0" dirty="0">
                <a:solidFill>
                  <a:srgbClr val="1F1F1F"/>
                </a:solidFill>
                <a:effectLst/>
                <a:highlight>
                  <a:srgbClr val="FFFFFF"/>
                </a:highlight>
                <a:latin typeface="Google Sans"/>
              </a:rPr>
              <a:t> of America" instead of "Bank of America").</a:t>
            </a:r>
          </a:p>
          <a:p>
            <a:pPr algn="l">
              <a:buFont typeface="Arial" panose="020B0604020202020204" pitchFamily="34" charset="0"/>
              <a:buChar char="•"/>
            </a:pPr>
            <a:endParaRPr lang="en-US" b="0" i="0" dirty="0">
              <a:solidFill>
                <a:srgbClr val="1F1F1F"/>
              </a:solidFill>
              <a:effectLst/>
              <a:highlight>
                <a:srgbClr val="FFFFFF"/>
              </a:highlight>
              <a:latin typeface="Google Sans"/>
            </a:endParaRPr>
          </a:p>
          <a:p>
            <a:pPr algn="just"/>
            <a:endParaRPr lang="en-US" b="0" i="0" dirty="0">
              <a:solidFill>
                <a:srgbClr val="0D0D0D"/>
              </a:solidFill>
              <a:effectLst/>
              <a:highlight>
                <a:srgbClr val="FFFFFF"/>
              </a:highlight>
              <a:latin typeface="Söhne"/>
            </a:endParaRPr>
          </a:p>
        </p:txBody>
      </p:sp>
      <p:sp>
        <p:nvSpPr>
          <p:cNvPr id="4" name="Date Placeholder 3">
            <a:extLst>
              <a:ext uri="{FF2B5EF4-FFF2-40B4-BE49-F238E27FC236}">
                <a16:creationId xmlns:a16="http://schemas.microsoft.com/office/drawing/2014/main" id="{4E6836DB-E5B3-0B0C-482F-40760B3DC560}"/>
              </a:ext>
            </a:extLst>
          </p:cNvPr>
          <p:cNvSpPr>
            <a:spLocks noGrp="1"/>
          </p:cNvSpPr>
          <p:nvPr>
            <p:ph type="dt" sz="half" idx="10"/>
          </p:nvPr>
        </p:nvSpPr>
        <p:spPr/>
        <p:txBody>
          <a:bodyPr/>
          <a:lstStyle/>
          <a:p>
            <a:fld id="{7F7D0D9D-7912-4DE6-945B-5612372B353F}" type="datetime1">
              <a:rPr lang="en-US" smtClean="0"/>
              <a:t>4/14/2024</a:t>
            </a:fld>
            <a:endParaRPr lang="en-US" dirty="0"/>
          </a:p>
        </p:txBody>
      </p:sp>
      <p:sp>
        <p:nvSpPr>
          <p:cNvPr id="6" name="Slide Number Placeholder 5">
            <a:extLst>
              <a:ext uri="{FF2B5EF4-FFF2-40B4-BE49-F238E27FC236}">
                <a16:creationId xmlns:a16="http://schemas.microsoft.com/office/drawing/2014/main" id="{68487F3C-88A8-240A-3036-2C35010DA9E7}"/>
              </a:ext>
            </a:extLst>
          </p:cNvPr>
          <p:cNvSpPr>
            <a:spLocks noGrp="1"/>
          </p:cNvSpPr>
          <p:nvPr>
            <p:ph type="sldNum" sz="quarter" idx="12"/>
          </p:nvPr>
        </p:nvSpPr>
        <p:spPr/>
        <p:txBody>
          <a:bodyPr/>
          <a:lstStyle/>
          <a:p>
            <a:fld id="{7BE69E03-4804-4553-A1EC-F089884EF50F}" type="slidenum">
              <a:rPr lang="en-US" smtClean="0"/>
              <a:t>2</a:t>
            </a:fld>
            <a:endParaRPr lang="en-US"/>
          </a:p>
        </p:txBody>
      </p:sp>
    </p:spTree>
    <p:extLst>
      <p:ext uri="{BB962C8B-B14F-4D97-AF65-F5344CB8AC3E}">
        <p14:creationId xmlns:p14="http://schemas.microsoft.com/office/powerpoint/2010/main" val="3762498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728F9-7CE1-1B13-45D3-148A4A13060E}"/>
              </a:ext>
            </a:extLst>
          </p:cNvPr>
          <p:cNvSpPr>
            <a:spLocks noGrp="1"/>
          </p:cNvSpPr>
          <p:nvPr>
            <p:ph type="title"/>
          </p:nvPr>
        </p:nvSpPr>
        <p:spPr>
          <a:xfrm>
            <a:off x="536028" y="111264"/>
            <a:ext cx="10515600" cy="1325563"/>
          </a:xfrm>
        </p:spPr>
        <p:txBody>
          <a:bodyPr/>
          <a:lstStyle/>
          <a:p>
            <a:r>
              <a:rPr lang="en-US" dirty="0"/>
              <a:t>Research Problem studied</a:t>
            </a:r>
          </a:p>
        </p:txBody>
      </p:sp>
      <p:sp>
        <p:nvSpPr>
          <p:cNvPr id="3" name="Content Placeholder 2">
            <a:extLst>
              <a:ext uri="{FF2B5EF4-FFF2-40B4-BE49-F238E27FC236}">
                <a16:creationId xmlns:a16="http://schemas.microsoft.com/office/drawing/2014/main" id="{82CDA339-F995-5271-8A06-25497E9E5148}"/>
              </a:ext>
            </a:extLst>
          </p:cNvPr>
          <p:cNvSpPr>
            <a:spLocks noGrp="1"/>
          </p:cNvSpPr>
          <p:nvPr>
            <p:ph idx="1"/>
          </p:nvPr>
        </p:nvSpPr>
        <p:spPr>
          <a:xfrm>
            <a:off x="478326" y="1101254"/>
            <a:ext cx="11235348" cy="4655492"/>
          </a:xfrm>
        </p:spPr>
        <p:txBody>
          <a:bodyPr>
            <a:normAutofit/>
          </a:bodyPr>
          <a:lstStyle/>
          <a:p>
            <a:pPr algn="just"/>
            <a:r>
              <a:rPr lang="en-US" dirty="0"/>
              <a:t>Objective of Paper: </a:t>
            </a:r>
            <a:r>
              <a:rPr lang="en-US" dirty="0">
                <a:latin typeface="Adobe Clean"/>
              </a:rPr>
              <a:t>E</a:t>
            </a:r>
            <a:r>
              <a:rPr lang="en-US" b="0" i="0" dirty="0">
                <a:effectLst/>
                <a:latin typeface="Adobe Clean"/>
              </a:rPr>
              <a:t>xtend adversarial training to the text domain and evaluate its effectiveness in improving the performance of text classification models</a:t>
            </a:r>
          </a:p>
          <a:p>
            <a:pPr algn="just"/>
            <a:r>
              <a:rPr lang="en-US" dirty="0">
                <a:latin typeface="Adobe Clean"/>
              </a:rPr>
              <a:t>Challenge identified by Paper : In </a:t>
            </a:r>
            <a:r>
              <a:rPr lang="en-US" b="0" i="0" dirty="0">
                <a:effectLst/>
                <a:latin typeface="Adobe Clean"/>
              </a:rPr>
              <a:t>text classification tasks due to the discrete nature of text inputs represented as high-dimensional one-hot vectors the small perturbations  are not significant hence perturbation on embedding matrix is proposed</a:t>
            </a:r>
          </a:p>
          <a:p>
            <a:pPr marL="0" indent="0">
              <a:buNone/>
            </a:pPr>
            <a:endParaRPr lang="en-US" dirty="0"/>
          </a:p>
        </p:txBody>
      </p:sp>
      <p:sp>
        <p:nvSpPr>
          <p:cNvPr id="6" name="Slide Number Placeholder 5">
            <a:extLst>
              <a:ext uri="{FF2B5EF4-FFF2-40B4-BE49-F238E27FC236}">
                <a16:creationId xmlns:a16="http://schemas.microsoft.com/office/drawing/2014/main" id="{25ED6F8D-119E-D94A-0802-BF550B939E15}"/>
              </a:ext>
            </a:extLst>
          </p:cNvPr>
          <p:cNvSpPr>
            <a:spLocks noGrp="1"/>
          </p:cNvSpPr>
          <p:nvPr>
            <p:ph type="sldNum" sz="quarter" idx="12"/>
          </p:nvPr>
        </p:nvSpPr>
        <p:spPr/>
        <p:txBody>
          <a:bodyPr/>
          <a:lstStyle/>
          <a:p>
            <a:fld id="{7BE69E03-4804-4553-A1EC-F089884EF50F}" type="slidenum">
              <a:rPr lang="en-US" smtClean="0"/>
              <a:t>3</a:t>
            </a:fld>
            <a:endParaRPr lang="en-US"/>
          </a:p>
        </p:txBody>
      </p:sp>
      <p:graphicFrame>
        <p:nvGraphicFramePr>
          <p:cNvPr id="8" name="Table 7">
            <a:extLst>
              <a:ext uri="{FF2B5EF4-FFF2-40B4-BE49-F238E27FC236}">
                <a16:creationId xmlns:a16="http://schemas.microsoft.com/office/drawing/2014/main" id="{94521ED6-E9BC-2843-A658-A3B1327871C6}"/>
              </a:ext>
            </a:extLst>
          </p:cNvPr>
          <p:cNvGraphicFramePr>
            <a:graphicFrameLocks noGrp="1"/>
          </p:cNvGraphicFramePr>
          <p:nvPr>
            <p:extLst>
              <p:ext uri="{D42A27DB-BD31-4B8C-83A1-F6EECF244321}">
                <p14:modId xmlns:p14="http://schemas.microsoft.com/office/powerpoint/2010/main" val="2718760444"/>
              </p:ext>
            </p:extLst>
          </p:nvPr>
        </p:nvGraphicFramePr>
        <p:xfrm>
          <a:off x="821571" y="3163521"/>
          <a:ext cx="11024481" cy="3836832"/>
        </p:xfrm>
        <a:graphic>
          <a:graphicData uri="http://schemas.openxmlformats.org/drawingml/2006/table">
            <a:tbl>
              <a:tblPr firstRow="1" bandRow="1">
                <a:tableStyleId>{10A1B5D5-9B99-4C35-A422-299274C87663}</a:tableStyleId>
              </a:tblPr>
              <a:tblGrid>
                <a:gridCol w="1625602">
                  <a:extLst>
                    <a:ext uri="{9D8B030D-6E8A-4147-A177-3AD203B41FA5}">
                      <a16:colId xmlns:a16="http://schemas.microsoft.com/office/drawing/2014/main" val="442950815"/>
                    </a:ext>
                  </a:extLst>
                </a:gridCol>
                <a:gridCol w="9398879">
                  <a:extLst>
                    <a:ext uri="{9D8B030D-6E8A-4147-A177-3AD203B41FA5}">
                      <a16:colId xmlns:a16="http://schemas.microsoft.com/office/drawing/2014/main" val="1670139506"/>
                    </a:ext>
                  </a:extLst>
                </a:gridCol>
              </a:tblGrid>
              <a:tr h="352861">
                <a:tc gridSpan="2">
                  <a:txBody>
                    <a:bodyPr/>
                    <a:lstStyle/>
                    <a:p>
                      <a:pPr algn="ctr"/>
                      <a:r>
                        <a:rPr lang="en-US" dirty="0"/>
                        <a:t>Dataset Used</a:t>
                      </a:r>
                    </a:p>
                  </a:txBody>
                  <a:tcPr/>
                </a:tc>
                <a:tc hMerge="1">
                  <a:txBody>
                    <a:bodyPr/>
                    <a:lstStyle/>
                    <a:p>
                      <a:endParaRPr lang="en-US" dirty="0"/>
                    </a:p>
                  </a:txBody>
                  <a:tcPr/>
                </a:tc>
                <a:extLst>
                  <a:ext uri="{0D108BD9-81ED-4DB2-BD59-A6C34878D82A}">
                    <a16:rowId xmlns:a16="http://schemas.microsoft.com/office/drawing/2014/main" val="3992208285"/>
                  </a:ext>
                </a:extLst>
              </a:tr>
              <a:tr h="617506">
                <a:tc>
                  <a:txBody>
                    <a:bodyPr/>
                    <a:lstStyle/>
                    <a:p>
                      <a:r>
                        <a:rPr lang="en-US" sz="1800" kern="1200" dirty="0">
                          <a:solidFill>
                            <a:schemeClr val="dk1"/>
                          </a:solidFill>
                          <a:latin typeface="Adobe Clean"/>
                          <a:ea typeface="+mn-ea"/>
                          <a:cs typeface="+mn-cs"/>
                        </a:rPr>
                        <a:t>IMDB</a:t>
                      </a: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latin typeface="Adobe Clean"/>
                          <a:ea typeface="+mn-ea"/>
                          <a:cs typeface="+mn-cs"/>
                        </a:rPr>
                        <a:t>Reviews of movies (25,000 labeled dataset as positive &amp; negative each for training and testing along with 50,000 unlabeled dataset for semi supervised learning).</a:t>
                      </a:r>
                    </a:p>
                  </a:txBody>
                  <a:tcPr/>
                </a:tc>
                <a:extLst>
                  <a:ext uri="{0D108BD9-81ED-4DB2-BD59-A6C34878D82A}">
                    <a16:rowId xmlns:a16="http://schemas.microsoft.com/office/drawing/2014/main" val="802448432"/>
                  </a:ext>
                </a:extLst>
              </a:tr>
              <a:tr h="617506">
                <a:tc>
                  <a:txBody>
                    <a:bodyPr/>
                    <a:lstStyle/>
                    <a:p>
                      <a:r>
                        <a:rPr lang="en-US" sz="1800" kern="1200" dirty="0">
                          <a:solidFill>
                            <a:schemeClr val="dk1"/>
                          </a:solidFill>
                          <a:latin typeface="Adobe Clean"/>
                          <a:ea typeface="+mn-ea"/>
                          <a:cs typeface="+mn-cs"/>
                        </a:rPr>
                        <a:t>Elec</a:t>
                      </a: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latin typeface="Adobe Clean"/>
                          <a:ea typeface="+mn-ea"/>
                          <a:cs typeface="+mn-cs"/>
                        </a:rPr>
                        <a:t>Reviews of electronic products (similar size to IMDB, with extra unlabeled data for more advanced training).</a:t>
                      </a:r>
                    </a:p>
                  </a:txBody>
                  <a:tcPr/>
                </a:tc>
                <a:extLst>
                  <a:ext uri="{0D108BD9-81ED-4DB2-BD59-A6C34878D82A}">
                    <a16:rowId xmlns:a16="http://schemas.microsoft.com/office/drawing/2014/main" val="849960769"/>
                  </a:ext>
                </a:extLst>
              </a:tr>
              <a:tr h="617506">
                <a:tc>
                  <a:txBody>
                    <a:bodyPr/>
                    <a:lstStyle/>
                    <a:p>
                      <a:r>
                        <a:rPr lang="en-US" sz="1800" kern="1200" dirty="0">
                          <a:solidFill>
                            <a:schemeClr val="dk1"/>
                          </a:solidFill>
                          <a:latin typeface="Adobe Clean"/>
                          <a:ea typeface="+mn-ea"/>
                          <a:cs typeface="+mn-cs"/>
                        </a:rPr>
                        <a:t>RCV1</a:t>
                      </a: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latin typeface="Adobe Clean"/>
                          <a:ea typeface="+mn-ea"/>
                          <a:cs typeface="+mn-cs"/>
                        </a:rPr>
                        <a:t>News articles categorized by topic (more data for training and testing, with even more unlabeled data).</a:t>
                      </a:r>
                    </a:p>
                  </a:txBody>
                  <a:tcPr/>
                </a:tc>
                <a:extLst>
                  <a:ext uri="{0D108BD9-81ED-4DB2-BD59-A6C34878D82A}">
                    <a16:rowId xmlns:a16="http://schemas.microsoft.com/office/drawing/2014/main" val="1628588961"/>
                  </a:ext>
                </a:extLst>
              </a:tr>
              <a:tr h="775416">
                <a:tc>
                  <a:txBody>
                    <a:bodyPr/>
                    <a:lstStyle/>
                    <a:p>
                      <a:r>
                        <a:rPr lang="en-US" sz="1800" kern="1200" dirty="0">
                          <a:solidFill>
                            <a:schemeClr val="dk1"/>
                          </a:solidFill>
                          <a:latin typeface="Adobe Clean"/>
                          <a:ea typeface="+mn-ea"/>
                          <a:cs typeface="+mn-cs"/>
                        </a:rPr>
                        <a:t>Rotten Tomatoes</a:t>
                      </a: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latin typeface="Adobe Clean"/>
                          <a:ea typeface="+mn-ea"/>
                          <a:cs typeface="+mn-cs"/>
                        </a:rPr>
                        <a:t>Short movie reviews (positive or negative), split randomly into training (90%) and testing (10%), with a massive amount of unlabeled data from another source.</a:t>
                      </a:r>
                    </a:p>
                  </a:txBody>
                  <a:tcPr/>
                </a:tc>
                <a:extLst>
                  <a:ext uri="{0D108BD9-81ED-4DB2-BD59-A6C34878D82A}">
                    <a16:rowId xmlns:a16="http://schemas.microsoft.com/office/drawing/2014/main" val="3816346118"/>
                  </a:ext>
                </a:extLst>
              </a:tr>
              <a:tr h="775416">
                <a:tc>
                  <a:txBody>
                    <a:bodyPr/>
                    <a:lstStyle/>
                    <a:p>
                      <a:r>
                        <a:rPr lang="en-US" sz="1800" kern="1200" dirty="0" err="1">
                          <a:solidFill>
                            <a:schemeClr val="dk1"/>
                          </a:solidFill>
                          <a:latin typeface="Adobe Clean"/>
                          <a:ea typeface="+mn-ea"/>
                          <a:cs typeface="+mn-cs"/>
                        </a:rPr>
                        <a:t>DBPedia</a:t>
                      </a:r>
                      <a:endParaRPr lang="en-US" sz="1800" kern="1200" dirty="0">
                        <a:solidFill>
                          <a:schemeClr val="dk1"/>
                        </a:solidFill>
                        <a:latin typeface="Adobe Clean"/>
                        <a:ea typeface="+mn-ea"/>
                        <a:cs typeface="+mn-cs"/>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a:latin typeface="Adobe Clean"/>
                        </a:rPr>
                        <a:t>Category classification of Wikipedia pages (for supervised learning)</a:t>
                      </a:r>
                    </a:p>
                  </a:txBody>
                  <a:tcPr/>
                </a:tc>
                <a:extLst>
                  <a:ext uri="{0D108BD9-81ED-4DB2-BD59-A6C34878D82A}">
                    <a16:rowId xmlns:a16="http://schemas.microsoft.com/office/drawing/2014/main" val="373650205"/>
                  </a:ext>
                </a:extLst>
              </a:tr>
            </a:tbl>
          </a:graphicData>
        </a:graphic>
      </p:graphicFrame>
    </p:spTree>
    <p:extLst>
      <p:ext uri="{BB962C8B-B14F-4D97-AF65-F5344CB8AC3E}">
        <p14:creationId xmlns:p14="http://schemas.microsoft.com/office/powerpoint/2010/main" val="25148972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728F9-7CE1-1B13-45D3-148A4A13060E}"/>
              </a:ext>
            </a:extLst>
          </p:cNvPr>
          <p:cNvSpPr>
            <a:spLocks noGrp="1"/>
          </p:cNvSpPr>
          <p:nvPr>
            <p:ph type="title"/>
          </p:nvPr>
        </p:nvSpPr>
        <p:spPr/>
        <p:txBody>
          <a:bodyPr/>
          <a:lstStyle/>
          <a:p>
            <a:r>
              <a:rPr lang="en-US" dirty="0"/>
              <a:t>Approach used in Paper</a:t>
            </a:r>
          </a:p>
        </p:txBody>
      </p:sp>
      <p:sp>
        <p:nvSpPr>
          <p:cNvPr id="3" name="Content Placeholder 2">
            <a:extLst>
              <a:ext uri="{FF2B5EF4-FFF2-40B4-BE49-F238E27FC236}">
                <a16:creationId xmlns:a16="http://schemas.microsoft.com/office/drawing/2014/main" id="{82CDA339-F995-5271-8A06-25497E9E5148}"/>
              </a:ext>
            </a:extLst>
          </p:cNvPr>
          <p:cNvSpPr>
            <a:spLocks noGrp="1"/>
          </p:cNvSpPr>
          <p:nvPr>
            <p:ph idx="1"/>
          </p:nvPr>
        </p:nvSpPr>
        <p:spPr>
          <a:xfrm>
            <a:off x="420623" y="1690689"/>
            <a:ext cx="11182371" cy="4341320"/>
          </a:xfrm>
        </p:spPr>
        <p:txBody>
          <a:bodyPr>
            <a:normAutofit/>
          </a:bodyPr>
          <a:lstStyle/>
          <a:p>
            <a:pPr algn="just"/>
            <a:r>
              <a:rPr lang="en-US" dirty="0">
                <a:latin typeface="Adobe Clean"/>
              </a:rPr>
              <a:t>The model uses a Recurrent Neural Network (RNN) with a Long Short-Term Memory (LSTM) architecture for text classification.</a:t>
            </a:r>
          </a:p>
          <a:p>
            <a:pPr algn="just"/>
            <a:r>
              <a:rPr lang="en-US" dirty="0">
                <a:latin typeface="Adobe Clean"/>
              </a:rPr>
              <a:t>The RNN takes a sequence of words as input (e.g., a sentence) and predicts the corresponding class (e.g., sentiment, topic).</a:t>
            </a:r>
            <a:r>
              <a:rPr lang="en-US" b="0" i="0" dirty="0">
                <a:effectLst/>
                <a:latin typeface="Adobe Clean"/>
              </a:rPr>
              <a:t>​</a:t>
            </a:r>
          </a:p>
          <a:p>
            <a:pPr algn="just"/>
            <a:r>
              <a:rPr lang="en-US" b="0" i="0" dirty="0">
                <a:effectLst/>
                <a:latin typeface="Adobe Clean"/>
              </a:rPr>
              <a:t>The RNN consists of a word embedding layer, LSTM layer, and a </a:t>
            </a:r>
            <a:r>
              <a:rPr lang="en-US" b="0" i="0" dirty="0" err="1">
                <a:effectLst/>
                <a:latin typeface="Adobe Clean"/>
              </a:rPr>
              <a:t>softmax</a:t>
            </a:r>
            <a:r>
              <a:rPr lang="en-US" b="0" i="0" dirty="0">
                <a:effectLst/>
                <a:latin typeface="Adobe Clean"/>
              </a:rPr>
              <a:t> layer for classification.</a:t>
            </a:r>
          </a:p>
          <a:p>
            <a:pPr algn="just"/>
            <a:r>
              <a:rPr lang="en-US" b="0" i="0" dirty="0">
                <a:effectLst/>
                <a:latin typeface="Adobe Clean"/>
              </a:rPr>
              <a:t>​ A word embedding matrix is used to transform discrete word inputs into continuous vectors.</a:t>
            </a:r>
          </a:p>
          <a:p>
            <a:pPr algn="just"/>
            <a:endParaRPr lang="en-US" b="0" i="0" dirty="0">
              <a:effectLst/>
              <a:latin typeface="Adobe Clean"/>
            </a:endParaRPr>
          </a:p>
          <a:p>
            <a:pPr algn="just"/>
            <a:endParaRPr lang="en-US" dirty="0"/>
          </a:p>
        </p:txBody>
      </p:sp>
      <p:sp>
        <p:nvSpPr>
          <p:cNvPr id="4" name="Date Placeholder 3">
            <a:extLst>
              <a:ext uri="{FF2B5EF4-FFF2-40B4-BE49-F238E27FC236}">
                <a16:creationId xmlns:a16="http://schemas.microsoft.com/office/drawing/2014/main" id="{7D7A1CB5-E319-90D9-1C09-4A22BFA31D94}"/>
              </a:ext>
            </a:extLst>
          </p:cNvPr>
          <p:cNvSpPr>
            <a:spLocks noGrp="1"/>
          </p:cNvSpPr>
          <p:nvPr>
            <p:ph type="dt" sz="half" idx="10"/>
          </p:nvPr>
        </p:nvSpPr>
        <p:spPr/>
        <p:txBody>
          <a:bodyPr/>
          <a:lstStyle/>
          <a:p>
            <a:fld id="{787B1122-88AE-40E2-A676-4B590F914938}" type="datetime1">
              <a:rPr lang="en-US" smtClean="0"/>
              <a:t>4/14/2024</a:t>
            </a:fld>
            <a:endParaRPr lang="en-US" dirty="0"/>
          </a:p>
        </p:txBody>
      </p:sp>
      <p:sp>
        <p:nvSpPr>
          <p:cNvPr id="6" name="Slide Number Placeholder 5">
            <a:extLst>
              <a:ext uri="{FF2B5EF4-FFF2-40B4-BE49-F238E27FC236}">
                <a16:creationId xmlns:a16="http://schemas.microsoft.com/office/drawing/2014/main" id="{25ED6F8D-119E-D94A-0802-BF550B939E15}"/>
              </a:ext>
            </a:extLst>
          </p:cNvPr>
          <p:cNvSpPr>
            <a:spLocks noGrp="1"/>
          </p:cNvSpPr>
          <p:nvPr>
            <p:ph type="sldNum" sz="quarter" idx="12"/>
          </p:nvPr>
        </p:nvSpPr>
        <p:spPr/>
        <p:txBody>
          <a:bodyPr/>
          <a:lstStyle/>
          <a:p>
            <a:fld id="{7BE69E03-4804-4553-A1EC-F089884EF50F}" type="slidenum">
              <a:rPr lang="en-US" smtClean="0"/>
              <a:t>4</a:t>
            </a:fld>
            <a:endParaRPr lang="en-US"/>
          </a:p>
        </p:txBody>
      </p:sp>
    </p:spTree>
    <p:extLst>
      <p:ext uri="{BB962C8B-B14F-4D97-AF65-F5344CB8AC3E}">
        <p14:creationId xmlns:p14="http://schemas.microsoft.com/office/powerpoint/2010/main" val="2418229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728F9-7CE1-1B13-45D3-148A4A13060E}"/>
              </a:ext>
            </a:extLst>
          </p:cNvPr>
          <p:cNvSpPr>
            <a:spLocks noGrp="1"/>
          </p:cNvSpPr>
          <p:nvPr>
            <p:ph type="title"/>
          </p:nvPr>
        </p:nvSpPr>
        <p:spPr>
          <a:xfrm>
            <a:off x="249858" y="199939"/>
            <a:ext cx="10515600" cy="1325563"/>
          </a:xfrm>
        </p:spPr>
        <p:txBody>
          <a:bodyPr/>
          <a:lstStyle/>
          <a:p>
            <a:r>
              <a:rPr lang="en-US" dirty="0"/>
              <a:t>Approach used in Paper</a:t>
            </a:r>
          </a:p>
        </p:txBody>
      </p:sp>
      <p:sp>
        <p:nvSpPr>
          <p:cNvPr id="3" name="Content Placeholder 2">
            <a:extLst>
              <a:ext uri="{FF2B5EF4-FFF2-40B4-BE49-F238E27FC236}">
                <a16:creationId xmlns:a16="http://schemas.microsoft.com/office/drawing/2014/main" id="{82CDA339-F995-5271-8A06-25497E9E5148}"/>
              </a:ext>
            </a:extLst>
          </p:cNvPr>
          <p:cNvSpPr>
            <a:spLocks noGrp="1"/>
          </p:cNvSpPr>
          <p:nvPr>
            <p:ph idx="1"/>
          </p:nvPr>
        </p:nvSpPr>
        <p:spPr>
          <a:xfrm>
            <a:off x="-415806" y="1814956"/>
            <a:ext cx="10543032" cy="4341320"/>
          </a:xfrm>
        </p:spPr>
        <p:txBody>
          <a:bodyPr/>
          <a:lstStyle/>
          <a:p>
            <a:pPr marL="0" indent="0">
              <a:buNone/>
            </a:pPr>
            <a:endParaRPr lang="en-US" b="0" i="0" dirty="0">
              <a:effectLst/>
              <a:latin typeface="Adobe Clean"/>
            </a:endParaRPr>
          </a:p>
          <a:p>
            <a:endParaRPr lang="en-US" dirty="0"/>
          </a:p>
        </p:txBody>
      </p:sp>
      <p:sp>
        <p:nvSpPr>
          <p:cNvPr id="4" name="Date Placeholder 3">
            <a:extLst>
              <a:ext uri="{FF2B5EF4-FFF2-40B4-BE49-F238E27FC236}">
                <a16:creationId xmlns:a16="http://schemas.microsoft.com/office/drawing/2014/main" id="{7D7A1CB5-E319-90D9-1C09-4A22BFA31D94}"/>
              </a:ext>
            </a:extLst>
          </p:cNvPr>
          <p:cNvSpPr>
            <a:spLocks noGrp="1"/>
          </p:cNvSpPr>
          <p:nvPr>
            <p:ph type="dt" sz="half" idx="10"/>
          </p:nvPr>
        </p:nvSpPr>
        <p:spPr/>
        <p:txBody>
          <a:bodyPr/>
          <a:lstStyle/>
          <a:p>
            <a:fld id="{8C3024F6-CFB2-4A88-8A7D-79FD07E6927E}" type="datetime1">
              <a:rPr lang="en-US" smtClean="0"/>
              <a:t>4/14/2024</a:t>
            </a:fld>
            <a:endParaRPr lang="en-US" dirty="0"/>
          </a:p>
        </p:txBody>
      </p:sp>
      <p:sp>
        <p:nvSpPr>
          <p:cNvPr id="6" name="Slide Number Placeholder 5">
            <a:extLst>
              <a:ext uri="{FF2B5EF4-FFF2-40B4-BE49-F238E27FC236}">
                <a16:creationId xmlns:a16="http://schemas.microsoft.com/office/drawing/2014/main" id="{25ED6F8D-119E-D94A-0802-BF550B939E15}"/>
              </a:ext>
            </a:extLst>
          </p:cNvPr>
          <p:cNvSpPr>
            <a:spLocks noGrp="1"/>
          </p:cNvSpPr>
          <p:nvPr>
            <p:ph type="sldNum" sz="quarter" idx="12"/>
          </p:nvPr>
        </p:nvSpPr>
        <p:spPr/>
        <p:txBody>
          <a:bodyPr/>
          <a:lstStyle/>
          <a:p>
            <a:fld id="{7BE69E03-4804-4553-A1EC-F089884EF50F}" type="slidenum">
              <a:rPr lang="en-US" smtClean="0"/>
              <a:t>5</a:t>
            </a:fld>
            <a:endParaRPr lang="en-US"/>
          </a:p>
        </p:txBody>
      </p:sp>
      <p:pic>
        <p:nvPicPr>
          <p:cNvPr id="8" name="Picture 7">
            <a:extLst>
              <a:ext uri="{FF2B5EF4-FFF2-40B4-BE49-F238E27FC236}">
                <a16:creationId xmlns:a16="http://schemas.microsoft.com/office/drawing/2014/main" id="{4B2A3139-BAF4-CC8B-34EB-A0385F2B79C1}"/>
              </a:ext>
            </a:extLst>
          </p:cNvPr>
          <p:cNvPicPr>
            <a:picLocks noChangeAspect="1"/>
          </p:cNvPicPr>
          <p:nvPr/>
        </p:nvPicPr>
        <p:blipFill>
          <a:blip r:embed="rId3"/>
          <a:stretch>
            <a:fillRect/>
          </a:stretch>
        </p:blipFill>
        <p:spPr>
          <a:xfrm>
            <a:off x="210529" y="1249139"/>
            <a:ext cx="6723768" cy="3588332"/>
          </a:xfrm>
          <a:prstGeom prst="rect">
            <a:avLst/>
          </a:prstGeom>
        </p:spPr>
      </p:pic>
      <p:sp>
        <p:nvSpPr>
          <p:cNvPr id="9" name="TextBox 8">
            <a:extLst>
              <a:ext uri="{FF2B5EF4-FFF2-40B4-BE49-F238E27FC236}">
                <a16:creationId xmlns:a16="http://schemas.microsoft.com/office/drawing/2014/main" id="{DDE10B56-A190-F8F3-B32B-9BC091188FF8}"/>
              </a:ext>
            </a:extLst>
          </p:cNvPr>
          <p:cNvSpPr txBox="1"/>
          <p:nvPr/>
        </p:nvSpPr>
        <p:spPr>
          <a:xfrm>
            <a:off x="1415845" y="5146737"/>
            <a:ext cx="5093110" cy="369332"/>
          </a:xfrm>
          <a:prstGeom prst="rect">
            <a:avLst/>
          </a:prstGeom>
          <a:noFill/>
        </p:spPr>
        <p:txBody>
          <a:bodyPr wrap="square" rtlCol="0">
            <a:spAutoFit/>
          </a:bodyPr>
          <a:lstStyle/>
          <a:p>
            <a:r>
              <a:rPr lang="en-US" dirty="0"/>
              <a:t>Sequence of words</a:t>
            </a:r>
          </a:p>
        </p:txBody>
      </p:sp>
      <p:sp>
        <p:nvSpPr>
          <p:cNvPr id="10" name="TextBox 9">
            <a:extLst>
              <a:ext uri="{FF2B5EF4-FFF2-40B4-BE49-F238E27FC236}">
                <a16:creationId xmlns:a16="http://schemas.microsoft.com/office/drawing/2014/main" id="{CA1BF3E7-49DB-2AF6-643E-7953404FA229}"/>
              </a:ext>
            </a:extLst>
          </p:cNvPr>
          <p:cNvSpPr txBox="1"/>
          <p:nvPr/>
        </p:nvSpPr>
        <p:spPr>
          <a:xfrm>
            <a:off x="6888361" y="3588255"/>
            <a:ext cx="4075295" cy="923330"/>
          </a:xfrm>
          <a:prstGeom prst="rect">
            <a:avLst/>
          </a:prstGeom>
          <a:noFill/>
        </p:spPr>
        <p:txBody>
          <a:bodyPr wrap="square" rtlCol="0">
            <a:spAutoFit/>
          </a:bodyPr>
          <a:lstStyle/>
          <a:p>
            <a:r>
              <a:rPr lang="en-US" dirty="0"/>
              <a:t>Word embeddings (</a:t>
            </a:r>
            <a:r>
              <a:rPr lang="en-US" b="0" i="0" dirty="0">
                <a:solidFill>
                  <a:srgbClr val="1F1F1F"/>
                </a:solidFill>
                <a:effectLst/>
                <a:highlight>
                  <a:srgbClr val="FFFFFF"/>
                </a:highlight>
                <a:latin typeface="Google Sans"/>
              </a:rPr>
              <a:t>Converts words into numerical vectors (embeddings) capturing semantic meaning</a:t>
            </a:r>
            <a:r>
              <a:rPr lang="en-US" dirty="0"/>
              <a:t>)</a:t>
            </a:r>
          </a:p>
        </p:txBody>
      </p:sp>
      <p:sp>
        <p:nvSpPr>
          <p:cNvPr id="11" name="TextBox 10">
            <a:extLst>
              <a:ext uri="{FF2B5EF4-FFF2-40B4-BE49-F238E27FC236}">
                <a16:creationId xmlns:a16="http://schemas.microsoft.com/office/drawing/2014/main" id="{E4384427-CEF6-7744-B048-0A5AFBB9FFC4}"/>
              </a:ext>
            </a:extLst>
          </p:cNvPr>
          <p:cNvSpPr txBox="1"/>
          <p:nvPr/>
        </p:nvSpPr>
        <p:spPr>
          <a:xfrm>
            <a:off x="5176094" y="5211597"/>
            <a:ext cx="5093110" cy="646331"/>
          </a:xfrm>
          <a:prstGeom prst="rect">
            <a:avLst/>
          </a:prstGeom>
          <a:noFill/>
        </p:spPr>
        <p:txBody>
          <a:bodyPr wrap="square" rtlCol="0">
            <a:spAutoFit/>
          </a:bodyPr>
          <a:lstStyle/>
          <a:p>
            <a:r>
              <a:rPr lang="en-US" dirty="0"/>
              <a:t>Perturbation/slight change that maximizes the loss</a:t>
            </a:r>
          </a:p>
        </p:txBody>
      </p:sp>
      <p:cxnSp>
        <p:nvCxnSpPr>
          <p:cNvPr id="14" name="Straight Arrow Connector 13">
            <a:extLst>
              <a:ext uri="{FF2B5EF4-FFF2-40B4-BE49-F238E27FC236}">
                <a16:creationId xmlns:a16="http://schemas.microsoft.com/office/drawing/2014/main" id="{0592CDC9-DFCF-713D-E36A-AD613A154B71}"/>
              </a:ext>
            </a:extLst>
          </p:cNvPr>
          <p:cNvCxnSpPr/>
          <p:nvPr/>
        </p:nvCxnSpPr>
        <p:spPr>
          <a:xfrm flipH="1" flipV="1">
            <a:off x="6508955" y="3861349"/>
            <a:ext cx="379406" cy="2485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160BC167-C027-BA01-4D79-EAE3690FEA2C}"/>
              </a:ext>
            </a:extLst>
          </p:cNvPr>
          <p:cNvCxnSpPr/>
          <p:nvPr/>
        </p:nvCxnSpPr>
        <p:spPr>
          <a:xfrm flipH="1" flipV="1">
            <a:off x="5176094" y="3755923"/>
            <a:ext cx="280809" cy="14556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E0F748D-A432-F42E-A7B1-067C5ED6F55C}"/>
              </a:ext>
            </a:extLst>
          </p:cNvPr>
          <p:cNvCxnSpPr/>
          <p:nvPr/>
        </p:nvCxnSpPr>
        <p:spPr>
          <a:xfrm flipV="1">
            <a:off x="2657955" y="4706903"/>
            <a:ext cx="1422432" cy="4398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8976D2FC-3A9D-33B3-EBE0-FE9E34220D91}"/>
              </a:ext>
            </a:extLst>
          </p:cNvPr>
          <p:cNvCxnSpPr/>
          <p:nvPr/>
        </p:nvCxnSpPr>
        <p:spPr>
          <a:xfrm flipV="1">
            <a:off x="2584754" y="4772187"/>
            <a:ext cx="168278" cy="3745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19A03C1-8506-8BAB-A9B5-2FF19D78F6A6}"/>
              </a:ext>
            </a:extLst>
          </p:cNvPr>
          <p:cNvCxnSpPr/>
          <p:nvPr/>
        </p:nvCxnSpPr>
        <p:spPr>
          <a:xfrm flipH="1" flipV="1">
            <a:off x="1415845" y="4706902"/>
            <a:ext cx="1140542" cy="4604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E6ED467B-DB3D-EB84-FDDE-734FE97CBA3A}"/>
              </a:ext>
            </a:extLst>
          </p:cNvPr>
          <p:cNvSpPr txBox="1"/>
          <p:nvPr/>
        </p:nvSpPr>
        <p:spPr>
          <a:xfrm>
            <a:off x="1393180" y="1162483"/>
            <a:ext cx="4075295" cy="923330"/>
          </a:xfrm>
          <a:prstGeom prst="rect">
            <a:avLst/>
          </a:prstGeom>
          <a:noFill/>
        </p:spPr>
        <p:txBody>
          <a:bodyPr wrap="square" rtlCol="0">
            <a:spAutoFit/>
          </a:bodyPr>
          <a:lstStyle/>
          <a:p>
            <a:r>
              <a:rPr lang="en-US" b="0" i="0" dirty="0">
                <a:solidFill>
                  <a:srgbClr val="1F1F1F"/>
                </a:solidFill>
                <a:effectLst/>
                <a:highlight>
                  <a:srgbClr val="FFFFFF"/>
                </a:highlight>
                <a:latin typeface="Google Sans"/>
              </a:rPr>
              <a:t>Processes the sequence of word embeddings, capturing long-term dependencies between words.</a:t>
            </a:r>
            <a:endParaRPr lang="en-US" dirty="0"/>
          </a:p>
        </p:txBody>
      </p:sp>
      <p:cxnSp>
        <p:nvCxnSpPr>
          <p:cNvPr id="31" name="Straight Arrow Connector 30">
            <a:extLst>
              <a:ext uri="{FF2B5EF4-FFF2-40B4-BE49-F238E27FC236}">
                <a16:creationId xmlns:a16="http://schemas.microsoft.com/office/drawing/2014/main" id="{41841AE0-E300-488D-0919-8F6673FB2958}"/>
              </a:ext>
            </a:extLst>
          </p:cNvPr>
          <p:cNvCxnSpPr/>
          <p:nvPr/>
        </p:nvCxnSpPr>
        <p:spPr>
          <a:xfrm flipH="1">
            <a:off x="1209368" y="2085813"/>
            <a:ext cx="678426" cy="2379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4CA41926-A828-EBD2-51DA-8B5A4D752695}"/>
              </a:ext>
            </a:extLst>
          </p:cNvPr>
          <p:cNvSpPr txBox="1"/>
          <p:nvPr/>
        </p:nvSpPr>
        <p:spPr>
          <a:xfrm>
            <a:off x="6708869" y="1208564"/>
            <a:ext cx="4075295" cy="923330"/>
          </a:xfrm>
          <a:prstGeom prst="rect">
            <a:avLst/>
          </a:prstGeom>
          <a:noFill/>
        </p:spPr>
        <p:txBody>
          <a:bodyPr wrap="square" rtlCol="0">
            <a:spAutoFit/>
          </a:bodyPr>
          <a:lstStyle/>
          <a:p>
            <a:r>
              <a:rPr lang="en-US" b="0" i="0" dirty="0" err="1">
                <a:solidFill>
                  <a:srgbClr val="1F1F1F"/>
                </a:solidFill>
                <a:effectLst/>
                <a:highlight>
                  <a:srgbClr val="FFFFFF"/>
                </a:highlight>
                <a:latin typeface="Google Sans"/>
              </a:rPr>
              <a:t>Softmax</a:t>
            </a:r>
            <a:r>
              <a:rPr lang="en-US" b="0" i="0" dirty="0">
                <a:solidFill>
                  <a:srgbClr val="1F1F1F"/>
                </a:solidFill>
                <a:effectLst/>
                <a:highlight>
                  <a:srgbClr val="FFFFFF"/>
                </a:highlight>
                <a:latin typeface="Google Sans"/>
              </a:rPr>
              <a:t> Layer: Outputs the probability distribution for the different classes.</a:t>
            </a:r>
          </a:p>
          <a:p>
            <a:endParaRPr lang="en-US" dirty="0"/>
          </a:p>
        </p:txBody>
      </p:sp>
      <p:cxnSp>
        <p:nvCxnSpPr>
          <p:cNvPr id="34" name="Connector: Elbow 33">
            <a:extLst>
              <a:ext uri="{FF2B5EF4-FFF2-40B4-BE49-F238E27FC236}">
                <a16:creationId xmlns:a16="http://schemas.microsoft.com/office/drawing/2014/main" id="{8119EE69-61E6-D854-823D-1BD8675E4ED2}"/>
              </a:ext>
            </a:extLst>
          </p:cNvPr>
          <p:cNvCxnSpPr/>
          <p:nvPr/>
        </p:nvCxnSpPr>
        <p:spPr>
          <a:xfrm rot="10800000" flipV="1">
            <a:off x="6250076" y="1612158"/>
            <a:ext cx="401051" cy="30484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4101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728F9-7CE1-1B13-45D3-148A4A13060E}"/>
              </a:ext>
            </a:extLst>
          </p:cNvPr>
          <p:cNvSpPr>
            <a:spLocks noGrp="1"/>
          </p:cNvSpPr>
          <p:nvPr>
            <p:ph type="title"/>
          </p:nvPr>
        </p:nvSpPr>
        <p:spPr>
          <a:xfrm>
            <a:off x="249858" y="199939"/>
            <a:ext cx="10515600" cy="1325563"/>
          </a:xfrm>
        </p:spPr>
        <p:txBody>
          <a:bodyPr/>
          <a:lstStyle/>
          <a:p>
            <a:r>
              <a:rPr lang="en-US" dirty="0"/>
              <a:t>Training Process</a:t>
            </a:r>
          </a:p>
        </p:txBody>
      </p:sp>
      <p:sp>
        <p:nvSpPr>
          <p:cNvPr id="4" name="Date Placeholder 3">
            <a:extLst>
              <a:ext uri="{FF2B5EF4-FFF2-40B4-BE49-F238E27FC236}">
                <a16:creationId xmlns:a16="http://schemas.microsoft.com/office/drawing/2014/main" id="{7D7A1CB5-E319-90D9-1C09-4A22BFA31D94}"/>
              </a:ext>
            </a:extLst>
          </p:cNvPr>
          <p:cNvSpPr>
            <a:spLocks noGrp="1"/>
          </p:cNvSpPr>
          <p:nvPr>
            <p:ph type="dt" sz="half" idx="10"/>
          </p:nvPr>
        </p:nvSpPr>
        <p:spPr/>
        <p:txBody>
          <a:bodyPr/>
          <a:lstStyle/>
          <a:p>
            <a:fld id="{4EB2C158-91A7-4100-8ACC-40B1337C67C3}" type="datetime1">
              <a:rPr lang="en-US" smtClean="0"/>
              <a:t>4/14/2024</a:t>
            </a:fld>
            <a:endParaRPr lang="en-US" dirty="0"/>
          </a:p>
        </p:txBody>
      </p:sp>
      <p:sp>
        <p:nvSpPr>
          <p:cNvPr id="6" name="Slide Number Placeholder 5">
            <a:extLst>
              <a:ext uri="{FF2B5EF4-FFF2-40B4-BE49-F238E27FC236}">
                <a16:creationId xmlns:a16="http://schemas.microsoft.com/office/drawing/2014/main" id="{25ED6F8D-119E-D94A-0802-BF550B939E15}"/>
              </a:ext>
            </a:extLst>
          </p:cNvPr>
          <p:cNvSpPr>
            <a:spLocks noGrp="1"/>
          </p:cNvSpPr>
          <p:nvPr>
            <p:ph type="sldNum" sz="quarter" idx="12"/>
          </p:nvPr>
        </p:nvSpPr>
        <p:spPr/>
        <p:txBody>
          <a:bodyPr/>
          <a:lstStyle/>
          <a:p>
            <a:fld id="{7BE69E03-4804-4553-A1EC-F089884EF50F}" type="slidenum">
              <a:rPr lang="en-US" smtClean="0"/>
              <a:t>6</a:t>
            </a:fld>
            <a:endParaRPr lang="en-US"/>
          </a:p>
        </p:txBody>
      </p:sp>
      <p:sp>
        <p:nvSpPr>
          <p:cNvPr id="28" name="TextBox 27">
            <a:extLst>
              <a:ext uri="{FF2B5EF4-FFF2-40B4-BE49-F238E27FC236}">
                <a16:creationId xmlns:a16="http://schemas.microsoft.com/office/drawing/2014/main" id="{180FD72A-5844-06C4-1F9F-743C2F9F1F3B}"/>
              </a:ext>
            </a:extLst>
          </p:cNvPr>
          <p:cNvSpPr txBox="1"/>
          <p:nvPr/>
        </p:nvSpPr>
        <p:spPr>
          <a:xfrm>
            <a:off x="917284" y="1471054"/>
            <a:ext cx="5700088" cy="4801314"/>
          </a:xfrm>
          <a:prstGeom prst="rect">
            <a:avLst/>
          </a:prstGeom>
          <a:noFill/>
        </p:spPr>
        <p:txBody>
          <a:bodyPr wrap="square" rtlCol="0">
            <a:spAutoFit/>
          </a:bodyPr>
          <a:lstStyle/>
          <a:p>
            <a:pPr marL="285750" indent="-285750">
              <a:buFont typeface="Arial" panose="020B0604020202020204" pitchFamily="34" charset="0"/>
              <a:buChar char="•"/>
            </a:pPr>
            <a:r>
              <a:rPr lang="en-US" dirty="0"/>
              <a:t>Pretraining</a:t>
            </a:r>
          </a:p>
          <a:p>
            <a:pPr marL="285750" indent="-285750">
              <a:buFont typeface="Arial" panose="020B0604020202020204" pitchFamily="34" charset="0"/>
              <a:buChar char="•"/>
            </a:pPr>
            <a:r>
              <a:rPr lang="en-US" dirty="0">
                <a:latin typeface="Adobe Clean"/>
              </a:rPr>
              <a:t>Train a recurrent language model on all the datasets (including unlabeled data) to understand word relationships to help the main model learn faster.</a:t>
            </a:r>
          </a:p>
          <a:p>
            <a:pPr lvl="1"/>
            <a:endParaRPr lang="en-US" dirty="0">
              <a:latin typeface="Adobe Clean"/>
            </a:endParaRPr>
          </a:p>
          <a:p>
            <a:pPr marL="742950" lvl="1" indent="-285750">
              <a:buFont typeface="Arial" panose="020B0604020202020204" pitchFamily="34" charset="0"/>
              <a:buChar char="•"/>
            </a:pPr>
            <a:r>
              <a:rPr lang="en-US" dirty="0">
                <a:latin typeface="Adobe Clean"/>
              </a:rPr>
              <a:t>W</a:t>
            </a:r>
            <a:r>
              <a:rPr lang="en-US" b="0" i="0" dirty="0">
                <a:effectLst/>
                <a:latin typeface="Adobe Clean"/>
              </a:rPr>
              <a:t>ord embedding matrix and LSTM weights are initialized with a pre-trained recurrent language model</a:t>
            </a:r>
            <a:endParaRPr lang="en-US" dirty="0">
              <a:latin typeface="Adobe Clean"/>
            </a:endParaRPr>
          </a:p>
          <a:p>
            <a:pPr marL="742950" lvl="1" indent="-285750">
              <a:buFont typeface="Arial" panose="020B0604020202020204" pitchFamily="34" charset="0"/>
              <a:buChar char="•"/>
            </a:pPr>
            <a:r>
              <a:rPr lang="en-US" dirty="0">
                <a:latin typeface="Adobe Clean"/>
              </a:rPr>
              <a:t>M</a:t>
            </a:r>
            <a:r>
              <a:rPr lang="en-US" b="0" i="0" dirty="0">
                <a:effectLst/>
                <a:latin typeface="Adobe Clean"/>
              </a:rPr>
              <a:t>odel is trained on both labeled and unlabeled examples using a unidirectional single-layer LSTM with 1024 hidden units</a:t>
            </a:r>
          </a:p>
          <a:p>
            <a:pPr marL="742950" lvl="1" indent="-285750">
              <a:buFont typeface="Arial" panose="020B0604020202020204" pitchFamily="34" charset="0"/>
              <a:buChar char="•"/>
            </a:pPr>
            <a:r>
              <a:rPr lang="en-US" dirty="0">
                <a:latin typeface="Adobe Clean"/>
              </a:rPr>
              <a:t>T</a:t>
            </a:r>
            <a:r>
              <a:rPr lang="en-US" b="0" i="0" dirty="0">
                <a:effectLst/>
                <a:latin typeface="Adobe Clean"/>
              </a:rPr>
              <a:t>rained using a sampled </a:t>
            </a:r>
            <a:r>
              <a:rPr lang="en-US" b="0" i="0" dirty="0" err="1">
                <a:effectLst/>
                <a:latin typeface="Adobe Clean"/>
              </a:rPr>
              <a:t>softmax</a:t>
            </a:r>
            <a:r>
              <a:rPr lang="en-US" b="0" i="0" dirty="0">
                <a:effectLst/>
                <a:latin typeface="Adobe Clean"/>
              </a:rPr>
              <a:t> loss with 1024 candidate samples</a:t>
            </a:r>
          </a:p>
          <a:p>
            <a:pPr marL="742950" lvl="1" indent="-285750">
              <a:buFont typeface="Arial" panose="020B0604020202020204" pitchFamily="34" charset="0"/>
              <a:buChar char="•"/>
            </a:pPr>
            <a:r>
              <a:rPr lang="en-US" b="0" i="0" dirty="0">
                <a:effectLst/>
                <a:latin typeface="Adobe Clean"/>
              </a:rPr>
              <a:t>The Adam optimizer is used with a batch size of 256, an initial learning rate of 0.001, and a learning rate exponential decay factor of 0.9999 at each training step.</a:t>
            </a:r>
          </a:p>
        </p:txBody>
      </p:sp>
      <p:sp>
        <p:nvSpPr>
          <p:cNvPr id="37" name="TextBox 36">
            <a:extLst>
              <a:ext uri="{FF2B5EF4-FFF2-40B4-BE49-F238E27FC236}">
                <a16:creationId xmlns:a16="http://schemas.microsoft.com/office/drawing/2014/main" id="{3B7E10BD-FC14-9DBA-6F3A-4A0E12CB5B1C}"/>
              </a:ext>
            </a:extLst>
          </p:cNvPr>
          <p:cNvSpPr txBox="1"/>
          <p:nvPr/>
        </p:nvSpPr>
        <p:spPr>
          <a:xfrm>
            <a:off x="6568976" y="1471054"/>
            <a:ext cx="5623024" cy="4801314"/>
          </a:xfrm>
          <a:prstGeom prst="rect">
            <a:avLst/>
          </a:prstGeom>
          <a:noFill/>
        </p:spPr>
        <p:txBody>
          <a:bodyPr wrap="square" rtlCol="0">
            <a:spAutoFit/>
          </a:bodyPr>
          <a:lstStyle/>
          <a:p>
            <a:pPr marL="285750" indent="-285750">
              <a:buFont typeface="Arial" panose="020B0604020202020204" pitchFamily="34" charset="0"/>
              <a:buChar char="•"/>
            </a:pPr>
            <a:r>
              <a:rPr lang="en-US" dirty="0"/>
              <a:t>Main Model Training</a:t>
            </a:r>
          </a:p>
          <a:p>
            <a:pPr marL="285750" indent="-285750">
              <a:buFont typeface="Arial" panose="020B0604020202020204" pitchFamily="34" charset="0"/>
              <a:buChar char="•"/>
            </a:pPr>
            <a:r>
              <a:rPr lang="en-US" b="0" i="0" dirty="0">
                <a:effectLst/>
                <a:latin typeface="Adobe Clean"/>
              </a:rPr>
              <a:t>The model architecture is a simple LSTM-based neural network model trained on different perturbation under different settings. </a:t>
            </a:r>
            <a:r>
              <a:rPr lang="en-US" b="0" i="0" dirty="0">
                <a:solidFill>
                  <a:srgbClr val="1F1F1F"/>
                </a:solidFill>
                <a:effectLst/>
                <a:highlight>
                  <a:srgbClr val="FFFFFF"/>
                </a:highlight>
                <a:latin typeface="Google Sans"/>
              </a:rPr>
              <a:t>Fine-tune the pre-trained model.</a:t>
            </a:r>
            <a:endParaRPr lang="en-US" b="0" i="0" dirty="0">
              <a:effectLst/>
              <a:latin typeface="Adobe Clean"/>
            </a:endParaRPr>
          </a:p>
          <a:p>
            <a:pPr marL="285750" indent="-285750">
              <a:buFont typeface="Arial" panose="020B0604020202020204" pitchFamily="34" charset="0"/>
              <a:buChar char="•"/>
            </a:pPr>
            <a:endParaRPr lang="en-US" b="0" i="0" dirty="0">
              <a:effectLst/>
              <a:latin typeface="Adobe Clean"/>
            </a:endParaRPr>
          </a:p>
          <a:p>
            <a:pPr marL="742950" lvl="1" indent="-285750">
              <a:buFont typeface="Arial" panose="020B0604020202020204" pitchFamily="34" charset="0"/>
              <a:buChar char="•"/>
            </a:pPr>
            <a:r>
              <a:rPr lang="en-US" b="0" i="0" dirty="0">
                <a:effectLst/>
                <a:latin typeface="Adobe Clean"/>
              </a:rPr>
              <a:t>Adam optimizer is used with an initial learning rate of 0.0005 and a learning rate exponential decay factor of 0.9998</a:t>
            </a:r>
          </a:p>
          <a:p>
            <a:pPr marL="742950" lvl="1" indent="-285750">
              <a:buFont typeface="Arial" panose="020B0604020202020204" pitchFamily="34" charset="0"/>
              <a:buChar char="•"/>
            </a:pPr>
            <a:r>
              <a:rPr lang="en-US" b="0" i="0" dirty="0">
                <a:effectLst/>
                <a:latin typeface="Adobe Clean"/>
              </a:rPr>
              <a:t>Batch size is defined as 64 for the IMDB, Elec, and RCV1 datasets, and 128 for the </a:t>
            </a:r>
            <a:r>
              <a:rPr lang="en-US" b="0" i="0" dirty="0" err="1">
                <a:effectLst/>
                <a:latin typeface="Adobe Clean"/>
              </a:rPr>
              <a:t>DBpedia</a:t>
            </a:r>
            <a:r>
              <a:rPr lang="en-US" b="0" i="0" dirty="0">
                <a:effectLst/>
                <a:latin typeface="Adobe Clean"/>
              </a:rPr>
              <a:t> dataset.</a:t>
            </a:r>
          </a:p>
          <a:p>
            <a:pPr marL="742950" lvl="1" indent="-285750">
              <a:buFont typeface="Arial" panose="020B0604020202020204" pitchFamily="34" charset="0"/>
              <a:buChar char="•"/>
            </a:pPr>
            <a:r>
              <a:rPr lang="en-US" dirty="0">
                <a:latin typeface="Adobe Clean"/>
              </a:rPr>
              <a:t>M</a:t>
            </a:r>
            <a:r>
              <a:rPr lang="en-US" b="0" i="0" dirty="0">
                <a:effectLst/>
                <a:latin typeface="Adobe Clean"/>
              </a:rPr>
              <a:t>odel is trained for 10,000 steps on all datasets except IMDB and </a:t>
            </a:r>
            <a:r>
              <a:rPr lang="en-US" b="0" i="0" dirty="0" err="1">
                <a:effectLst/>
                <a:latin typeface="Adobe Clean"/>
              </a:rPr>
              <a:t>DBpedia</a:t>
            </a:r>
            <a:r>
              <a:rPr lang="en-US" b="0" i="0" dirty="0">
                <a:effectLst/>
                <a:latin typeface="Adobe Clean"/>
              </a:rPr>
              <a:t>, which are trained for 15,000 and 20,000 steps respectively</a:t>
            </a:r>
          </a:p>
          <a:p>
            <a:pPr marL="742950" lvl="1" indent="-285750">
              <a:buFont typeface="Arial" panose="020B0604020202020204" pitchFamily="34" charset="0"/>
              <a:buChar char="•"/>
            </a:pPr>
            <a:r>
              <a:rPr lang="en-US" dirty="0">
                <a:latin typeface="Adobe Clean"/>
              </a:rPr>
              <a:t>H</a:t>
            </a:r>
            <a:r>
              <a:rPr lang="en-US" b="0" i="0" dirty="0">
                <a:effectLst/>
                <a:latin typeface="Adobe Clean"/>
              </a:rPr>
              <a:t>yperparameters for adversarial and virtual adversarial training, such as the norm constraint, are optimized with a validation set</a:t>
            </a:r>
          </a:p>
          <a:p>
            <a:endParaRPr lang="en-US" b="0" i="0" dirty="0">
              <a:effectLst/>
              <a:latin typeface="Adobe Clean"/>
            </a:endParaRPr>
          </a:p>
        </p:txBody>
      </p:sp>
      <p:cxnSp>
        <p:nvCxnSpPr>
          <p:cNvPr id="39" name="Straight Connector 38">
            <a:extLst>
              <a:ext uri="{FF2B5EF4-FFF2-40B4-BE49-F238E27FC236}">
                <a16:creationId xmlns:a16="http://schemas.microsoft.com/office/drawing/2014/main" id="{616D9EBB-BD77-7BCD-9D8F-B7506EB74646}"/>
              </a:ext>
            </a:extLst>
          </p:cNvPr>
          <p:cNvCxnSpPr/>
          <p:nvPr/>
        </p:nvCxnSpPr>
        <p:spPr>
          <a:xfrm>
            <a:off x="6617372" y="993058"/>
            <a:ext cx="0" cy="500231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0360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3149C-A71B-50B6-73C2-CD699E3C6F87}"/>
              </a:ext>
            </a:extLst>
          </p:cNvPr>
          <p:cNvSpPr>
            <a:spLocks noGrp="1"/>
          </p:cNvSpPr>
          <p:nvPr>
            <p:ph type="title"/>
          </p:nvPr>
        </p:nvSpPr>
        <p:spPr>
          <a:xfrm>
            <a:off x="534580" y="322564"/>
            <a:ext cx="10515600" cy="1325563"/>
          </a:xfrm>
        </p:spPr>
        <p:txBody>
          <a:bodyPr/>
          <a:lstStyle/>
          <a:p>
            <a:r>
              <a:rPr lang="en-US" dirty="0"/>
              <a:t>Results and Main Contribution</a:t>
            </a:r>
          </a:p>
        </p:txBody>
      </p:sp>
      <p:graphicFrame>
        <p:nvGraphicFramePr>
          <p:cNvPr id="7" name="Content Placeholder 6">
            <a:extLst>
              <a:ext uri="{FF2B5EF4-FFF2-40B4-BE49-F238E27FC236}">
                <a16:creationId xmlns:a16="http://schemas.microsoft.com/office/drawing/2014/main" id="{58E6196D-50CF-9FE2-079D-A2CF3AF5AA3B}"/>
              </a:ext>
            </a:extLst>
          </p:cNvPr>
          <p:cNvGraphicFramePr>
            <a:graphicFrameLocks noGrp="1"/>
          </p:cNvGraphicFramePr>
          <p:nvPr>
            <p:ph idx="1"/>
            <p:extLst>
              <p:ext uri="{D42A27DB-BD31-4B8C-83A1-F6EECF244321}">
                <p14:modId xmlns:p14="http://schemas.microsoft.com/office/powerpoint/2010/main" val="335326534"/>
              </p:ext>
            </p:extLst>
          </p:nvPr>
        </p:nvGraphicFramePr>
        <p:xfrm>
          <a:off x="835054" y="1402080"/>
          <a:ext cx="10352778" cy="1752600"/>
        </p:xfrm>
        <a:graphic>
          <a:graphicData uri="http://schemas.openxmlformats.org/drawingml/2006/table">
            <a:tbl>
              <a:tblPr firstRow="1" bandRow="1">
                <a:tableStyleId>{10A1B5D5-9B99-4C35-A422-299274C87663}</a:tableStyleId>
              </a:tblPr>
              <a:tblGrid>
                <a:gridCol w="2382848">
                  <a:extLst>
                    <a:ext uri="{9D8B030D-6E8A-4147-A177-3AD203B41FA5}">
                      <a16:colId xmlns:a16="http://schemas.microsoft.com/office/drawing/2014/main" val="1251344521"/>
                    </a:ext>
                  </a:extLst>
                </a:gridCol>
                <a:gridCol w="1474838">
                  <a:extLst>
                    <a:ext uri="{9D8B030D-6E8A-4147-A177-3AD203B41FA5}">
                      <a16:colId xmlns:a16="http://schemas.microsoft.com/office/drawing/2014/main" val="1539462530"/>
                    </a:ext>
                  </a:extLst>
                </a:gridCol>
                <a:gridCol w="1691149">
                  <a:extLst>
                    <a:ext uri="{9D8B030D-6E8A-4147-A177-3AD203B41FA5}">
                      <a16:colId xmlns:a16="http://schemas.microsoft.com/office/drawing/2014/main" val="298049217"/>
                    </a:ext>
                  </a:extLst>
                </a:gridCol>
                <a:gridCol w="1461565">
                  <a:extLst>
                    <a:ext uri="{9D8B030D-6E8A-4147-A177-3AD203B41FA5}">
                      <a16:colId xmlns:a16="http://schemas.microsoft.com/office/drawing/2014/main" val="2849174114"/>
                    </a:ext>
                  </a:extLst>
                </a:gridCol>
                <a:gridCol w="1829488">
                  <a:extLst>
                    <a:ext uri="{9D8B030D-6E8A-4147-A177-3AD203B41FA5}">
                      <a16:colId xmlns:a16="http://schemas.microsoft.com/office/drawing/2014/main" val="3954928483"/>
                    </a:ext>
                  </a:extLst>
                </a:gridCol>
                <a:gridCol w="1512890">
                  <a:extLst>
                    <a:ext uri="{9D8B030D-6E8A-4147-A177-3AD203B41FA5}">
                      <a16:colId xmlns:a16="http://schemas.microsoft.com/office/drawing/2014/main" val="3032552751"/>
                    </a:ext>
                  </a:extLst>
                </a:gridCol>
              </a:tblGrid>
              <a:tr h="370840">
                <a:tc>
                  <a:txBody>
                    <a:bodyPr/>
                    <a:lstStyle/>
                    <a:p>
                      <a:r>
                        <a:rPr lang="en-US" dirty="0"/>
                        <a:t>Test Error Rate</a:t>
                      </a:r>
                    </a:p>
                  </a:txBody>
                  <a:tcPr/>
                </a:tc>
                <a:tc>
                  <a:txBody>
                    <a:bodyPr/>
                    <a:lstStyle/>
                    <a:p>
                      <a:r>
                        <a:rPr lang="en-US" dirty="0"/>
                        <a:t>IMDB Dataset</a:t>
                      </a:r>
                    </a:p>
                  </a:txBody>
                  <a:tcPr/>
                </a:tc>
                <a:tc>
                  <a:txBody>
                    <a:bodyPr/>
                    <a:lstStyle/>
                    <a:p>
                      <a:r>
                        <a:rPr lang="en-US" dirty="0"/>
                        <a:t>Elec Dataset</a:t>
                      </a:r>
                    </a:p>
                  </a:txBody>
                  <a:tcPr/>
                </a:tc>
                <a:tc>
                  <a:txBody>
                    <a:bodyPr/>
                    <a:lstStyle/>
                    <a:p>
                      <a:r>
                        <a:rPr lang="en-US" dirty="0"/>
                        <a:t>RCV1 Dataset</a:t>
                      </a:r>
                    </a:p>
                  </a:txBody>
                  <a:tcPr/>
                </a:tc>
                <a:tc>
                  <a:txBody>
                    <a:bodyPr/>
                    <a:lstStyle/>
                    <a:p>
                      <a:r>
                        <a:rPr lang="en-US" dirty="0"/>
                        <a:t>Rotten Tomatoes Dataset</a:t>
                      </a:r>
                    </a:p>
                  </a:txBody>
                  <a:tcPr/>
                </a:tc>
                <a:tc>
                  <a:txBody>
                    <a:bodyPr/>
                    <a:lstStyle/>
                    <a:p>
                      <a:r>
                        <a:rPr lang="en-US" dirty="0" err="1"/>
                        <a:t>DBpedia</a:t>
                      </a:r>
                      <a:endParaRPr lang="en-US" dirty="0"/>
                    </a:p>
                  </a:txBody>
                  <a:tcPr/>
                </a:tc>
                <a:extLst>
                  <a:ext uri="{0D108BD9-81ED-4DB2-BD59-A6C34878D82A}">
                    <a16:rowId xmlns:a16="http://schemas.microsoft.com/office/drawing/2014/main" val="360812161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Baseline</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7.39%</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6.24% </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7.40% </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17.9% </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0.90%</a:t>
                      </a:r>
                      <a:endParaRPr lang="en-US" sz="1800" b="0" i="0" kern="1200" dirty="0">
                        <a:solidFill>
                          <a:schemeClr val="dk1"/>
                        </a:solidFill>
                        <a:effectLst/>
                        <a:latin typeface="+mn-lt"/>
                        <a:ea typeface="+mn-ea"/>
                        <a:cs typeface="+mn-cs"/>
                      </a:endParaRPr>
                    </a:p>
                  </a:txBody>
                  <a:tcPr/>
                </a:tc>
                <a:extLst>
                  <a:ext uri="{0D108BD9-81ED-4DB2-BD59-A6C34878D82A}">
                    <a16:rowId xmlns:a16="http://schemas.microsoft.com/office/drawing/2014/main" val="235406215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Adversarial</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6.21%</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5.61% </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7.12%</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16.8% </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0.79%</a:t>
                      </a:r>
                      <a:endParaRPr lang="en-US" sz="1800" b="0" i="0" kern="1200" dirty="0">
                        <a:solidFill>
                          <a:schemeClr val="dk1"/>
                        </a:solidFill>
                        <a:effectLst/>
                        <a:latin typeface="+mn-lt"/>
                        <a:ea typeface="+mn-ea"/>
                        <a:cs typeface="+mn-cs"/>
                      </a:endParaRPr>
                    </a:p>
                  </a:txBody>
                  <a:tcPr/>
                </a:tc>
                <a:extLst>
                  <a:ext uri="{0D108BD9-81ED-4DB2-BD59-A6C34878D82A}">
                    <a16:rowId xmlns:a16="http://schemas.microsoft.com/office/drawing/2014/main" val="340162447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Virtual Adversarial</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5.91%</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5.54%</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7.05%</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19.1%</a:t>
                      </a:r>
                      <a:endParaRPr lang="en-US" sz="1800" b="0" i="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dk1"/>
                          </a:solidFill>
                          <a:effectLst/>
                        </a:rPr>
                        <a:t>0.76%</a:t>
                      </a:r>
                      <a:endParaRPr lang="en-US" sz="1800" b="0" i="0" kern="1200" dirty="0">
                        <a:solidFill>
                          <a:schemeClr val="dk1"/>
                        </a:solidFill>
                        <a:effectLst/>
                        <a:latin typeface="+mn-lt"/>
                        <a:ea typeface="+mn-ea"/>
                        <a:cs typeface="+mn-cs"/>
                      </a:endParaRPr>
                    </a:p>
                  </a:txBody>
                  <a:tcPr/>
                </a:tc>
                <a:extLst>
                  <a:ext uri="{0D108BD9-81ED-4DB2-BD59-A6C34878D82A}">
                    <a16:rowId xmlns:a16="http://schemas.microsoft.com/office/drawing/2014/main" val="1797912453"/>
                  </a:ext>
                </a:extLst>
              </a:tr>
            </a:tbl>
          </a:graphicData>
        </a:graphic>
      </p:graphicFrame>
      <p:sp>
        <p:nvSpPr>
          <p:cNvPr id="4" name="Date Placeholder 3">
            <a:extLst>
              <a:ext uri="{FF2B5EF4-FFF2-40B4-BE49-F238E27FC236}">
                <a16:creationId xmlns:a16="http://schemas.microsoft.com/office/drawing/2014/main" id="{E605E778-A477-CBBC-4B25-986A7E9C636A}"/>
              </a:ext>
            </a:extLst>
          </p:cNvPr>
          <p:cNvSpPr>
            <a:spLocks noGrp="1"/>
          </p:cNvSpPr>
          <p:nvPr>
            <p:ph type="dt" sz="half" idx="10"/>
          </p:nvPr>
        </p:nvSpPr>
        <p:spPr/>
        <p:txBody>
          <a:bodyPr/>
          <a:lstStyle/>
          <a:p>
            <a:fld id="{FCE86BCB-6FA5-47A4-8011-6160C3EB717C}" type="datetime1">
              <a:rPr lang="en-US" smtClean="0"/>
              <a:t>4/14/2024</a:t>
            </a:fld>
            <a:endParaRPr lang="en-US" dirty="0"/>
          </a:p>
        </p:txBody>
      </p:sp>
      <p:sp>
        <p:nvSpPr>
          <p:cNvPr id="6" name="Slide Number Placeholder 5">
            <a:extLst>
              <a:ext uri="{FF2B5EF4-FFF2-40B4-BE49-F238E27FC236}">
                <a16:creationId xmlns:a16="http://schemas.microsoft.com/office/drawing/2014/main" id="{868F8437-9D19-1077-C262-93BC98676F33}"/>
              </a:ext>
            </a:extLst>
          </p:cNvPr>
          <p:cNvSpPr>
            <a:spLocks noGrp="1"/>
          </p:cNvSpPr>
          <p:nvPr>
            <p:ph type="sldNum" sz="quarter" idx="12"/>
          </p:nvPr>
        </p:nvSpPr>
        <p:spPr/>
        <p:txBody>
          <a:bodyPr/>
          <a:lstStyle/>
          <a:p>
            <a:fld id="{7BE69E03-4804-4553-A1EC-F089884EF50F}" type="slidenum">
              <a:rPr lang="en-US" smtClean="0"/>
              <a:t>7</a:t>
            </a:fld>
            <a:endParaRPr lang="en-US"/>
          </a:p>
        </p:txBody>
      </p:sp>
      <p:sp>
        <p:nvSpPr>
          <p:cNvPr id="8" name="TextBox 7">
            <a:extLst>
              <a:ext uri="{FF2B5EF4-FFF2-40B4-BE49-F238E27FC236}">
                <a16:creationId xmlns:a16="http://schemas.microsoft.com/office/drawing/2014/main" id="{BE26CA99-9D97-60C5-F66B-0B6016D4BF3D}"/>
              </a:ext>
            </a:extLst>
          </p:cNvPr>
          <p:cNvSpPr txBox="1"/>
          <p:nvPr/>
        </p:nvSpPr>
        <p:spPr>
          <a:xfrm>
            <a:off x="688110" y="3517695"/>
            <a:ext cx="11157942" cy="3693319"/>
          </a:xfrm>
          <a:prstGeom prst="rect">
            <a:avLst/>
          </a:prstGeom>
          <a:noFill/>
        </p:spPr>
        <p:txBody>
          <a:bodyPr wrap="square" rtlCol="0">
            <a:spAutoFit/>
          </a:bodyPr>
          <a:lstStyle/>
          <a:p>
            <a:pPr marL="285750" indent="-285750" algn="just">
              <a:buFont typeface="Arial" panose="020B0604020202020204" pitchFamily="34" charset="0"/>
              <a:buChar char="•"/>
            </a:pPr>
            <a:r>
              <a:rPr lang="en-US" sz="2000" dirty="0">
                <a:latin typeface="Adobe Clean"/>
              </a:rPr>
              <a:t>A</a:t>
            </a:r>
            <a:r>
              <a:rPr lang="en-US" sz="2000" b="0" i="0" dirty="0">
                <a:effectLst/>
                <a:latin typeface="Adobe Clean"/>
              </a:rPr>
              <a:t>pplication of adversarial and virtual adversarial training to text classification tasks (extending beyond image classification).</a:t>
            </a:r>
          </a:p>
          <a:p>
            <a:pPr marL="285750" indent="-285750" algn="just">
              <a:buFont typeface="Arial" panose="020B0604020202020204" pitchFamily="34" charset="0"/>
              <a:buChar char="•"/>
            </a:pPr>
            <a:r>
              <a:rPr lang="en-US" sz="2000" b="0" i="0" dirty="0">
                <a:effectLst/>
                <a:latin typeface="Adobe Clean"/>
              </a:rPr>
              <a:t>A novel approach to apply adversarial perturbations to word embeddings instead of the original input, which is more suitable for text data</a:t>
            </a:r>
            <a:endParaRPr lang="en-US" sz="2000" dirty="0">
              <a:latin typeface="Adobe Clean"/>
            </a:endParaRPr>
          </a:p>
          <a:p>
            <a:pPr marL="285750" indent="-285750" algn="just">
              <a:buFont typeface="Arial" panose="020B0604020202020204" pitchFamily="34" charset="0"/>
              <a:buChar char="•"/>
            </a:pPr>
            <a:r>
              <a:rPr lang="en-US" sz="2000" dirty="0">
                <a:latin typeface="Adobe Clean"/>
              </a:rPr>
              <a:t>T</a:t>
            </a:r>
            <a:r>
              <a:rPr lang="en-US" sz="2000" b="0" i="0" dirty="0">
                <a:effectLst/>
                <a:latin typeface="Adobe Clean"/>
              </a:rPr>
              <a:t>hese methods improve the text classification model performance compared to the baseline method. </a:t>
            </a:r>
          </a:p>
          <a:p>
            <a:pPr marL="285750" indent="-285750" algn="just">
              <a:buFont typeface="Arial" panose="020B0604020202020204" pitchFamily="34" charset="0"/>
              <a:buChar char="•"/>
            </a:pPr>
            <a:r>
              <a:rPr lang="en-US" sz="2000" b="0" i="0" dirty="0">
                <a:effectLst/>
                <a:latin typeface="Adobe Clean"/>
              </a:rPr>
              <a:t>These training methods improve the quality of word embeddings, separating words with similar grammatical roles but different meanings </a:t>
            </a:r>
            <a:r>
              <a:rPr lang="en-US" sz="2000" b="0" i="0" dirty="0">
                <a:effectLst/>
                <a:latin typeface="Adobe Clean"/>
                <a:sym typeface="Wingdings" panose="05000000000000000000" pitchFamily="2" charset="2"/>
              </a:rPr>
              <a:t> </a:t>
            </a:r>
            <a:r>
              <a:rPr lang="en-US" sz="2000" b="0" i="0" dirty="0">
                <a:effectLst/>
                <a:latin typeface="Adobe Clean"/>
              </a:rPr>
              <a:t>enhance the semantic representation of words.</a:t>
            </a:r>
          </a:p>
          <a:p>
            <a:pPr marL="285750" indent="-285750" algn="just">
              <a:buFont typeface="Arial" panose="020B0604020202020204" pitchFamily="34" charset="0"/>
              <a:buChar char="•"/>
            </a:pPr>
            <a:r>
              <a:rPr lang="en-US" sz="2000" dirty="0">
                <a:latin typeface="Adobe Clean"/>
              </a:rPr>
              <a:t>Application of these method is promising for other text domain tasks, such as machine translation, learning distributed representations of words or paragraphs, and question answering tasks.</a:t>
            </a:r>
          </a:p>
          <a:p>
            <a:endParaRPr lang="en-US" b="0" i="0" dirty="0">
              <a:effectLst/>
              <a:latin typeface="Adobe Clean"/>
            </a:endParaRPr>
          </a:p>
          <a:p>
            <a:endParaRPr lang="en-US" b="0" i="0" dirty="0">
              <a:effectLst/>
              <a:latin typeface="Adobe Clean"/>
            </a:endParaRPr>
          </a:p>
          <a:p>
            <a:endParaRPr lang="en-US" dirty="0"/>
          </a:p>
        </p:txBody>
      </p:sp>
    </p:spTree>
    <p:extLst>
      <p:ext uri="{BB962C8B-B14F-4D97-AF65-F5344CB8AC3E}">
        <p14:creationId xmlns:p14="http://schemas.microsoft.com/office/powerpoint/2010/main" val="23587825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3149C-A71B-50B6-73C2-CD699E3C6F87}"/>
              </a:ext>
            </a:extLst>
          </p:cNvPr>
          <p:cNvSpPr>
            <a:spLocks noGrp="1"/>
          </p:cNvSpPr>
          <p:nvPr>
            <p:ph type="title"/>
          </p:nvPr>
        </p:nvSpPr>
        <p:spPr>
          <a:xfrm>
            <a:off x="534580" y="322564"/>
            <a:ext cx="10515600" cy="1325563"/>
          </a:xfrm>
        </p:spPr>
        <p:txBody>
          <a:bodyPr/>
          <a:lstStyle/>
          <a:p>
            <a:r>
              <a:rPr lang="en-US" dirty="0"/>
              <a:t>Results and Main Contribution</a:t>
            </a:r>
          </a:p>
        </p:txBody>
      </p:sp>
      <p:sp>
        <p:nvSpPr>
          <p:cNvPr id="4" name="Date Placeholder 3">
            <a:extLst>
              <a:ext uri="{FF2B5EF4-FFF2-40B4-BE49-F238E27FC236}">
                <a16:creationId xmlns:a16="http://schemas.microsoft.com/office/drawing/2014/main" id="{E605E778-A477-CBBC-4B25-986A7E9C636A}"/>
              </a:ext>
            </a:extLst>
          </p:cNvPr>
          <p:cNvSpPr>
            <a:spLocks noGrp="1"/>
          </p:cNvSpPr>
          <p:nvPr>
            <p:ph type="dt" sz="half" idx="10"/>
          </p:nvPr>
        </p:nvSpPr>
        <p:spPr/>
        <p:txBody>
          <a:bodyPr/>
          <a:lstStyle/>
          <a:p>
            <a:fld id="{FCE86BCB-6FA5-47A4-8011-6160C3EB717C}" type="datetime1">
              <a:rPr lang="en-US" smtClean="0"/>
              <a:t>4/14/2024</a:t>
            </a:fld>
            <a:endParaRPr lang="en-US" dirty="0"/>
          </a:p>
        </p:txBody>
      </p:sp>
      <p:sp>
        <p:nvSpPr>
          <p:cNvPr id="6" name="Slide Number Placeholder 5">
            <a:extLst>
              <a:ext uri="{FF2B5EF4-FFF2-40B4-BE49-F238E27FC236}">
                <a16:creationId xmlns:a16="http://schemas.microsoft.com/office/drawing/2014/main" id="{868F8437-9D19-1077-C262-93BC98676F33}"/>
              </a:ext>
            </a:extLst>
          </p:cNvPr>
          <p:cNvSpPr>
            <a:spLocks noGrp="1"/>
          </p:cNvSpPr>
          <p:nvPr>
            <p:ph type="sldNum" sz="quarter" idx="12"/>
          </p:nvPr>
        </p:nvSpPr>
        <p:spPr/>
        <p:txBody>
          <a:bodyPr/>
          <a:lstStyle/>
          <a:p>
            <a:fld id="{7BE69E03-4804-4553-A1EC-F089884EF50F}" type="slidenum">
              <a:rPr lang="en-US" smtClean="0"/>
              <a:t>8</a:t>
            </a:fld>
            <a:endParaRPr lang="en-US"/>
          </a:p>
        </p:txBody>
      </p:sp>
      <p:pic>
        <p:nvPicPr>
          <p:cNvPr id="9" name="Picture 8">
            <a:extLst>
              <a:ext uri="{FF2B5EF4-FFF2-40B4-BE49-F238E27FC236}">
                <a16:creationId xmlns:a16="http://schemas.microsoft.com/office/drawing/2014/main" id="{7D4A9EB9-9D89-C054-6B55-FCD7F9CE9173}"/>
              </a:ext>
            </a:extLst>
          </p:cNvPr>
          <p:cNvPicPr>
            <a:picLocks noChangeAspect="1"/>
          </p:cNvPicPr>
          <p:nvPr/>
        </p:nvPicPr>
        <p:blipFill>
          <a:blip r:embed="rId3"/>
          <a:stretch>
            <a:fillRect/>
          </a:stretch>
        </p:blipFill>
        <p:spPr>
          <a:xfrm>
            <a:off x="1476219" y="1648127"/>
            <a:ext cx="9573961" cy="3086531"/>
          </a:xfrm>
          <a:prstGeom prst="rect">
            <a:avLst/>
          </a:prstGeom>
        </p:spPr>
      </p:pic>
    </p:spTree>
    <p:extLst>
      <p:ext uri="{BB962C8B-B14F-4D97-AF65-F5344CB8AC3E}">
        <p14:creationId xmlns:p14="http://schemas.microsoft.com/office/powerpoint/2010/main" val="4930031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68F8437-9D19-1077-C262-93BC98676F33}"/>
              </a:ext>
            </a:extLst>
          </p:cNvPr>
          <p:cNvSpPr>
            <a:spLocks noGrp="1"/>
          </p:cNvSpPr>
          <p:nvPr>
            <p:ph type="sldNum" sz="quarter" idx="12"/>
          </p:nvPr>
        </p:nvSpPr>
        <p:spPr/>
        <p:txBody>
          <a:bodyPr/>
          <a:lstStyle/>
          <a:p>
            <a:fld id="{7BE69E03-4804-4553-A1EC-F089884EF50F}" type="slidenum">
              <a:rPr lang="en-US" smtClean="0"/>
              <a:t>9</a:t>
            </a:fld>
            <a:endParaRPr lang="en-US"/>
          </a:p>
        </p:txBody>
      </p:sp>
      <p:sp>
        <p:nvSpPr>
          <p:cNvPr id="13" name="Title 1">
            <a:extLst>
              <a:ext uri="{FF2B5EF4-FFF2-40B4-BE49-F238E27FC236}">
                <a16:creationId xmlns:a16="http://schemas.microsoft.com/office/drawing/2014/main" id="{EBBC40E3-4A74-3E7E-8EC6-491FF3CF093A}"/>
              </a:ext>
            </a:extLst>
          </p:cNvPr>
          <p:cNvSpPr>
            <a:spLocks noGrp="1"/>
          </p:cNvSpPr>
          <p:nvPr>
            <p:ph type="title"/>
          </p:nvPr>
        </p:nvSpPr>
        <p:spPr>
          <a:xfrm>
            <a:off x="465754" y="65849"/>
            <a:ext cx="10515600" cy="1325563"/>
          </a:xfrm>
        </p:spPr>
        <p:txBody>
          <a:bodyPr>
            <a:normAutofit/>
          </a:bodyPr>
          <a:lstStyle/>
          <a:p>
            <a:r>
              <a:rPr lang="en-US" sz="4400" dirty="0"/>
              <a:t>Re-implementation Demo</a:t>
            </a:r>
          </a:p>
        </p:txBody>
      </p:sp>
      <p:sp>
        <p:nvSpPr>
          <p:cNvPr id="14" name="Date Placeholder 13">
            <a:extLst>
              <a:ext uri="{FF2B5EF4-FFF2-40B4-BE49-F238E27FC236}">
                <a16:creationId xmlns:a16="http://schemas.microsoft.com/office/drawing/2014/main" id="{7CCE3DF1-843B-CC75-B2FD-2412E892C20D}"/>
              </a:ext>
            </a:extLst>
          </p:cNvPr>
          <p:cNvSpPr>
            <a:spLocks noGrp="1"/>
          </p:cNvSpPr>
          <p:nvPr>
            <p:ph type="dt" sz="half" idx="10"/>
          </p:nvPr>
        </p:nvSpPr>
        <p:spPr/>
        <p:txBody>
          <a:bodyPr/>
          <a:lstStyle/>
          <a:p>
            <a:fld id="{16B3EEB1-EED0-4DE5-A0AE-5EBD94322583}" type="datetime1">
              <a:rPr lang="en-US" smtClean="0"/>
              <a:t>4/14/2024</a:t>
            </a:fld>
            <a:endParaRPr lang="en-US" dirty="0"/>
          </a:p>
        </p:txBody>
      </p:sp>
      <p:pic>
        <p:nvPicPr>
          <p:cNvPr id="2" name="Reimplementation Video">
            <a:hlinkClick r:id="" action="ppaction://media"/>
            <a:extLst>
              <a:ext uri="{FF2B5EF4-FFF2-40B4-BE49-F238E27FC236}">
                <a16:creationId xmlns:a16="http://schemas.microsoft.com/office/drawing/2014/main" id="{F547F773-C64E-118C-C9A7-665261B46B2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6282" y="999108"/>
            <a:ext cx="10515600" cy="5054826"/>
          </a:xfrm>
          <a:prstGeom prst="rect">
            <a:avLst/>
          </a:prstGeom>
        </p:spPr>
      </p:pic>
    </p:spTree>
    <p:extLst>
      <p:ext uri="{BB962C8B-B14F-4D97-AF65-F5344CB8AC3E}">
        <p14:creationId xmlns:p14="http://schemas.microsoft.com/office/powerpoint/2010/main" val="398061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9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setVTI">
  <a:themeElements>
    <a:clrScheme name="Office">
      <a:dk1>
        <a:srgbClr val="000000"/>
      </a:dk1>
      <a:lt1>
        <a:srgbClr val="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Dante">
      <a:majorFont>
        <a:latin typeface="Univers Light"/>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setVTI" id="{17A3166B-76FF-4669-8F6D-D4251AE158D8}" vid="{4532814A-B5F8-4CFD-BC69-A007D492DA4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4157</TotalTime>
  <Words>1659</Words>
  <Application>Microsoft Office PowerPoint</Application>
  <PresentationFormat>Widescreen</PresentationFormat>
  <Paragraphs>160</Paragraphs>
  <Slides>12</Slides>
  <Notes>6</Notes>
  <HiddenSlides>0</HiddenSlides>
  <MMClips>2</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12</vt:i4>
      </vt:variant>
    </vt:vector>
  </HeadingPairs>
  <TitlesOfParts>
    <vt:vector size="24" baseType="lpstr">
      <vt:lpstr>Adobe Clean</vt:lpstr>
      <vt:lpstr>Aptos</vt:lpstr>
      <vt:lpstr>Arial</vt:lpstr>
      <vt:lpstr>Dante (Headings)2</vt:lpstr>
      <vt:lpstr>Google Sans</vt:lpstr>
      <vt:lpstr>Helvetica Neue Medium</vt:lpstr>
      <vt:lpstr>NimbusRomNo9L-Regu</vt:lpstr>
      <vt:lpstr>Söhne</vt:lpstr>
      <vt:lpstr>Univers</vt:lpstr>
      <vt:lpstr>Univers Light</vt:lpstr>
      <vt:lpstr>Wingdings 2</vt:lpstr>
      <vt:lpstr>OffsetVTI</vt:lpstr>
      <vt:lpstr>ADVERSARIAL TRAINING METHODS FOR SEMI-SUPERVISED TEXT CLASSIFICATION </vt:lpstr>
      <vt:lpstr>What is Adversarial &amp; Virtual Adversarial Training</vt:lpstr>
      <vt:lpstr>Research Problem studied</vt:lpstr>
      <vt:lpstr>Approach used in Paper</vt:lpstr>
      <vt:lpstr>Approach used in Paper</vt:lpstr>
      <vt:lpstr>Training Process</vt:lpstr>
      <vt:lpstr>Results and Main Contribution</vt:lpstr>
      <vt:lpstr>Results and Main Contribution</vt:lpstr>
      <vt:lpstr>Re-implementation Demo</vt:lpstr>
      <vt:lpstr>Enhancement Demo</vt:lpstr>
      <vt:lpstr>Key Learnings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Parisha Desai</dc:creator>
  <cp:lastModifiedBy>Ashutosh Mishra</cp:lastModifiedBy>
  <cp:revision>20</cp:revision>
  <dcterms:created xsi:type="dcterms:W3CDTF">2024-04-07T21:39:18Z</dcterms:created>
  <dcterms:modified xsi:type="dcterms:W3CDTF">2024-04-15T02:03:43Z</dcterms:modified>
</cp:coreProperties>
</file>

<file path=docProps/thumbnail.jpeg>
</file>